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57" r:id="rId4"/>
    <p:sldId id="258" r:id="rId5"/>
    <p:sldId id="279" r:id="rId6"/>
    <p:sldId id="272" r:id="rId7"/>
    <p:sldId id="259" r:id="rId8"/>
    <p:sldId id="274" r:id="rId9"/>
    <p:sldId id="278" r:id="rId10"/>
    <p:sldId id="285" r:id="rId11"/>
    <p:sldId id="263" r:id="rId12"/>
    <p:sldId id="277" r:id="rId13"/>
    <p:sldId id="281" r:id="rId14"/>
    <p:sldId id="282" r:id="rId15"/>
    <p:sldId id="284" r:id="rId16"/>
    <p:sldId id="283" r:id="rId17"/>
    <p:sldId id="269" r:id="rId18"/>
    <p:sldId id="280" r:id="rId19"/>
    <p:sldId id="270" r:id="rId20"/>
    <p:sldId id="271"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F7856D-D708-49BB-862A-A39B6E716328}">
          <p14:sldIdLst>
            <p14:sldId id="256"/>
            <p14:sldId id="276"/>
          </p14:sldIdLst>
        </p14:section>
        <p14:section name="Untitled Section" id="{C2E35A7C-20E2-4750-BD9F-C4C9C02E2B2D}">
          <p14:sldIdLst>
            <p14:sldId id="257"/>
            <p14:sldId id="258"/>
            <p14:sldId id="279"/>
            <p14:sldId id="272"/>
            <p14:sldId id="259"/>
            <p14:sldId id="274"/>
            <p14:sldId id="278"/>
            <p14:sldId id="285"/>
            <p14:sldId id="263"/>
            <p14:sldId id="277"/>
            <p14:sldId id="281"/>
            <p14:sldId id="282"/>
            <p14:sldId id="284"/>
            <p14:sldId id="283"/>
            <p14:sldId id="269"/>
            <p14:sldId id="280"/>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5" d="100"/>
          <a:sy n="115" d="100"/>
        </p:scale>
        <p:origin x="5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1605791956"/>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5C03DE-AA39-4A3B-85FE-D180D2FE2BC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55117254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161447396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400408692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13248460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5C03DE-AA39-4A3B-85FE-D180D2FE2BC7}" type="datetimeFigureOut">
              <a:rPr lang="en-US" smtClean="0"/>
              <a:t>5/8/21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329476899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5C03DE-AA39-4A3B-85FE-D180D2FE2BC7}" type="datetimeFigureOut">
              <a:rPr lang="en-US" smtClean="0"/>
              <a:t>5/8/21</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336699189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379230583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125087828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4646360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5C03DE-AA39-4A3B-85FE-D180D2FE2BC7}" type="datetimeFigureOut">
              <a:rPr lang="en-US" smtClean="0"/>
              <a:t>5/8/21</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186389343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5C03DE-AA39-4A3B-85FE-D180D2FE2BC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91606897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5C03DE-AA39-4A3B-85FE-D180D2FE2BC7}" type="datetimeFigureOut">
              <a:rPr lang="en-US" smtClean="0"/>
              <a:t>5/8/21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3353680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5C03DE-AA39-4A3B-85FE-D180D2FE2BC7}" type="datetimeFigureOut">
              <a:rPr lang="en-US" smtClean="0"/>
              <a:t>5/8/21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152088133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5C03DE-AA39-4A3B-85FE-D180D2FE2BC7}" type="datetimeFigureOut">
              <a:rPr lang="en-US" smtClean="0"/>
              <a:t>5/8/21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282313145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5C03DE-AA39-4A3B-85FE-D180D2FE2BC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68420825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5C03DE-AA39-4A3B-85FE-D180D2FE2BC7}" type="datetimeFigureOut">
              <a:rPr lang="en-US" smtClean="0"/>
              <a:t>5/8/21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AD4C052-9E23-4CEC-845B-D551CA89048E}" type="slidenum">
              <a:rPr lang="en-US" smtClean="0"/>
              <a:t>‹#›</a:t>
            </a:fld>
            <a:endParaRPr lang="en-US"/>
          </a:p>
        </p:txBody>
      </p:sp>
    </p:spTree>
    <p:extLst>
      <p:ext uri="{BB962C8B-B14F-4D97-AF65-F5344CB8AC3E}">
        <p14:creationId xmlns:p14="http://schemas.microsoft.com/office/powerpoint/2010/main" val="221695833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65000" b="-65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C5C03DE-AA39-4A3B-85FE-D180D2FE2BC7}" type="datetimeFigureOut">
              <a:rPr lang="en-US" smtClean="0"/>
              <a:t>5/8/21</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AD4C052-9E23-4CEC-845B-D551CA89048E}" type="slidenum">
              <a:rPr lang="en-US" smtClean="0"/>
              <a:t>‹#›</a:t>
            </a:fld>
            <a:endParaRPr lang="en-US"/>
          </a:p>
        </p:txBody>
      </p:sp>
    </p:spTree>
    <p:extLst>
      <p:ext uri="{BB962C8B-B14F-4D97-AF65-F5344CB8AC3E}">
        <p14:creationId xmlns:p14="http://schemas.microsoft.com/office/powerpoint/2010/main" val="256826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ipe/>
  </p:transition>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ame-chur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2435-1C7E-4D86-AD7B-21E91D326D2B}"/>
              </a:ext>
            </a:extLst>
          </p:cNvPr>
          <p:cNvSpPr>
            <a:spLocks noGrp="1"/>
          </p:cNvSpPr>
          <p:nvPr>
            <p:ph type="ctrTitle"/>
          </p:nvPr>
        </p:nvSpPr>
        <p:spPr>
          <a:xfrm>
            <a:off x="912443" y="680224"/>
            <a:ext cx="6257899" cy="2468329"/>
          </a:xfrm>
        </p:spPr>
        <p:txBody>
          <a:bodyPr/>
          <a:lstStyle/>
          <a:p>
            <a:pPr algn="ctr"/>
            <a:r>
              <a:rPr lang="en-US" sz="4400" dirty="0"/>
              <a:t>51</a:t>
            </a:r>
            <a:r>
              <a:rPr lang="en-US" sz="4400" baseline="30000" dirty="0"/>
              <a:t>st</a:t>
            </a:r>
            <a:r>
              <a:rPr lang="en-US" sz="4400" dirty="0"/>
              <a:t> Quadrennial Session of the</a:t>
            </a:r>
            <a:br>
              <a:rPr lang="en-US" sz="4400" dirty="0"/>
            </a:br>
            <a:r>
              <a:rPr lang="en-US" sz="4400" dirty="0"/>
              <a:t>General Conference</a:t>
            </a:r>
          </a:p>
        </p:txBody>
      </p:sp>
      <p:sp>
        <p:nvSpPr>
          <p:cNvPr id="3" name="Subtitle 2">
            <a:extLst>
              <a:ext uri="{FF2B5EF4-FFF2-40B4-BE49-F238E27FC236}">
                <a16:creationId xmlns:a16="http://schemas.microsoft.com/office/drawing/2014/main" id="{943E4A4A-0F9E-446D-B3F6-CB2ED8F1F878}"/>
              </a:ext>
            </a:extLst>
          </p:cNvPr>
          <p:cNvSpPr>
            <a:spLocks noGrp="1"/>
          </p:cNvSpPr>
          <p:nvPr>
            <p:ph type="subTitle" idx="1"/>
          </p:nvPr>
        </p:nvSpPr>
        <p:spPr>
          <a:xfrm>
            <a:off x="747507" y="3309722"/>
            <a:ext cx="6520559" cy="1410195"/>
          </a:xfrm>
        </p:spPr>
        <p:txBody>
          <a:bodyPr>
            <a:normAutofit fontScale="70000" lnSpcReduction="20000"/>
          </a:bodyPr>
          <a:lstStyle/>
          <a:p>
            <a:pPr algn="ctr"/>
            <a:r>
              <a:rPr lang="en-US" sz="5100" dirty="0"/>
              <a:t>Orlando Hybrid (Modified)</a:t>
            </a:r>
          </a:p>
          <a:p>
            <a:pPr algn="ctr"/>
            <a:r>
              <a:rPr lang="en-US" sz="3300" dirty="0"/>
              <a:t>July 6-10, 2021</a:t>
            </a:r>
          </a:p>
          <a:p>
            <a:endParaRPr lang="en-US" dirty="0"/>
          </a:p>
        </p:txBody>
      </p:sp>
      <p:pic>
        <p:nvPicPr>
          <p:cNvPr id="13" name="Picture 12">
            <a:extLst>
              <a:ext uri="{FF2B5EF4-FFF2-40B4-BE49-F238E27FC236}">
                <a16:creationId xmlns:a16="http://schemas.microsoft.com/office/drawing/2014/main" id="{CF299EBA-215E-4816-9B0E-1A7072B24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508" y="885048"/>
            <a:ext cx="3933985" cy="5091039"/>
          </a:xfrm>
          <a:prstGeom prst="rect">
            <a:avLst/>
          </a:prstGeom>
        </p:spPr>
      </p:pic>
      <p:sp>
        <p:nvSpPr>
          <p:cNvPr id="5" name="TextBox 4">
            <a:extLst>
              <a:ext uri="{FF2B5EF4-FFF2-40B4-BE49-F238E27FC236}">
                <a16:creationId xmlns:a16="http://schemas.microsoft.com/office/drawing/2014/main" id="{1E87A1F1-4F23-4255-B55E-5B0EC8917BFF}"/>
              </a:ext>
            </a:extLst>
          </p:cNvPr>
          <p:cNvSpPr txBox="1"/>
          <p:nvPr/>
        </p:nvSpPr>
        <p:spPr>
          <a:xfrm>
            <a:off x="1473328" y="5230923"/>
            <a:ext cx="4838184" cy="523220"/>
          </a:xfrm>
          <a:prstGeom prst="rect">
            <a:avLst/>
          </a:prstGeom>
          <a:noFill/>
        </p:spPr>
        <p:txBody>
          <a:bodyPr wrap="none" rtlCol="0">
            <a:spAutoFit/>
          </a:bodyPr>
          <a:lstStyle/>
          <a:p>
            <a:r>
              <a:rPr lang="en-US" sz="2800" i="1" dirty="0">
                <a:solidFill>
                  <a:schemeClr val="accent1">
                    <a:lumMod val="40000"/>
                    <a:lumOff val="60000"/>
                  </a:schemeClr>
                </a:solidFill>
                <a:latin typeface="Lucida Calligraphy" panose="03010101010101010101" pitchFamily="66" charset="0"/>
              </a:rPr>
              <a:t>Two  Cities…One Church</a:t>
            </a:r>
          </a:p>
        </p:txBody>
      </p:sp>
    </p:spTree>
    <p:custDataLst>
      <p:tags r:id="rId1"/>
    </p:custDataLst>
    <p:extLst>
      <p:ext uri="{BB962C8B-B14F-4D97-AF65-F5344CB8AC3E}">
        <p14:creationId xmlns:p14="http://schemas.microsoft.com/office/powerpoint/2010/main" val="387227874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A75A-EC6A-4316-8FF7-F819F25649DD}"/>
              </a:ext>
            </a:extLst>
          </p:cNvPr>
          <p:cNvSpPr>
            <a:spLocks noGrp="1"/>
          </p:cNvSpPr>
          <p:nvPr>
            <p:ph type="title"/>
          </p:nvPr>
        </p:nvSpPr>
        <p:spPr/>
        <p:txBody>
          <a:bodyPr/>
          <a:lstStyle/>
          <a:p>
            <a:r>
              <a:rPr lang="en-US" dirty="0"/>
              <a:t>Orlando Hybrid – Mobile App</a:t>
            </a:r>
          </a:p>
        </p:txBody>
      </p:sp>
      <p:sp>
        <p:nvSpPr>
          <p:cNvPr id="3" name="Content Placeholder 2">
            <a:extLst>
              <a:ext uri="{FF2B5EF4-FFF2-40B4-BE49-F238E27FC236}">
                <a16:creationId xmlns:a16="http://schemas.microsoft.com/office/drawing/2014/main" id="{0141781A-40DD-4C9E-96C1-B5EA8F538616}"/>
              </a:ext>
            </a:extLst>
          </p:cNvPr>
          <p:cNvSpPr>
            <a:spLocks noGrp="1"/>
          </p:cNvSpPr>
          <p:nvPr>
            <p:ph idx="1"/>
          </p:nvPr>
        </p:nvSpPr>
        <p:spPr>
          <a:xfrm>
            <a:off x="708908" y="2603500"/>
            <a:ext cx="6963132" cy="3496218"/>
          </a:xfrm>
        </p:spPr>
        <p:txBody>
          <a:bodyPr>
            <a:normAutofit/>
          </a:bodyPr>
          <a:lstStyle/>
          <a:p>
            <a:r>
              <a:rPr lang="en-US" dirty="0"/>
              <a:t>Delegates will access all legislation, reports and other materials via a secure section on the Mobile App.  </a:t>
            </a:r>
          </a:p>
          <a:p>
            <a:r>
              <a:rPr lang="en-US" dirty="0"/>
              <a:t>Individuals will access the App on their own devices.  We recommend downloading the App prior to arrival.</a:t>
            </a:r>
          </a:p>
          <a:p>
            <a:r>
              <a:rPr lang="en-US" dirty="0"/>
              <a:t>Observers will have access to the agenda and other general information on the App.</a:t>
            </a:r>
          </a:p>
          <a:p>
            <a:r>
              <a:rPr lang="en-US" dirty="0"/>
              <a:t>The App will be the best source for up-to-date information while on-site.</a:t>
            </a:r>
          </a:p>
        </p:txBody>
      </p:sp>
      <p:pic>
        <p:nvPicPr>
          <p:cNvPr id="4" name="Picture 3">
            <a:extLst>
              <a:ext uri="{FF2B5EF4-FFF2-40B4-BE49-F238E27FC236}">
                <a16:creationId xmlns:a16="http://schemas.microsoft.com/office/drawing/2014/main" id="{8274A823-3DCE-4213-A290-D8BFD703C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69456"/>
            <a:ext cx="1093546" cy="1415177"/>
          </a:xfrm>
          <a:prstGeom prst="rect">
            <a:avLst/>
          </a:prstGeom>
        </p:spPr>
      </p:pic>
      <p:pic>
        <p:nvPicPr>
          <p:cNvPr id="1026" name="Picture 2" descr="Mobile &amp; Conference Event Apps | Cvent">
            <a:extLst>
              <a:ext uri="{FF2B5EF4-FFF2-40B4-BE49-F238E27FC236}">
                <a16:creationId xmlns:a16="http://schemas.microsoft.com/office/drawing/2014/main" id="{3886EA1E-7445-48BF-8CE2-21BBA4C5B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908" y="2966224"/>
            <a:ext cx="3789626" cy="2131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03590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877A6-86BE-463C-8EE3-4AF42B124541}"/>
              </a:ext>
            </a:extLst>
          </p:cNvPr>
          <p:cNvSpPr>
            <a:spLocks noGrp="1"/>
          </p:cNvSpPr>
          <p:nvPr>
            <p:ph type="title"/>
          </p:nvPr>
        </p:nvSpPr>
        <p:spPr>
          <a:xfrm>
            <a:off x="528590" y="994125"/>
            <a:ext cx="11168110" cy="659700"/>
          </a:xfrm>
        </p:spPr>
        <p:txBody>
          <a:bodyPr/>
          <a:lstStyle/>
          <a:p>
            <a:r>
              <a:rPr lang="en-US" sz="3200" dirty="0"/>
              <a:t>Orlando Hybrid – Paid Observer Meeting Room (POMR)</a:t>
            </a:r>
          </a:p>
        </p:txBody>
      </p:sp>
      <p:sp>
        <p:nvSpPr>
          <p:cNvPr id="3" name="Content Placeholder 2">
            <a:extLst>
              <a:ext uri="{FF2B5EF4-FFF2-40B4-BE49-F238E27FC236}">
                <a16:creationId xmlns:a16="http://schemas.microsoft.com/office/drawing/2014/main" id="{7CED79CD-EE20-4740-9F4A-937FAE62A1B9}"/>
              </a:ext>
            </a:extLst>
          </p:cNvPr>
          <p:cNvSpPr>
            <a:spLocks noGrp="1"/>
          </p:cNvSpPr>
          <p:nvPr>
            <p:ph idx="1"/>
          </p:nvPr>
        </p:nvSpPr>
        <p:spPr>
          <a:xfrm>
            <a:off x="1154954" y="2603500"/>
            <a:ext cx="6341221" cy="3416300"/>
          </a:xfrm>
        </p:spPr>
        <p:txBody>
          <a:bodyPr/>
          <a:lstStyle/>
          <a:p>
            <a:r>
              <a:rPr lang="en-US" dirty="0"/>
              <a:t>Paid Observers on-site will be seated in a separate meeting room.  They will view the proceedings via a live feed from the General Session. </a:t>
            </a:r>
          </a:p>
          <a:p>
            <a:r>
              <a:rPr lang="en-US" dirty="0"/>
              <a:t>Seats will be physically and socially distanced.</a:t>
            </a:r>
          </a:p>
          <a:p>
            <a:r>
              <a:rPr lang="en-US" dirty="0"/>
              <a:t>Observers will be seated in assigned seats.(Same households will be allowed to sit together.) </a:t>
            </a:r>
          </a:p>
          <a:p>
            <a:r>
              <a:rPr lang="en-US" dirty="0"/>
              <a:t>Temperature checks and badges required to enter the Paid Observer Meeting Room as well.</a:t>
            </a:r>
          </a:p>
          <a:p>
            <a:pPr marL="0" indent="0">
              <a:buNone/>
            </a:pPr>
            <a:endParaRPr lang="en-US" dirty="0"/>
          </a:p>
          <a:p>
            <a:pPr marL="0" indent="0">
              <a:buNone/>
            </a:pPr>
            <a:endParaRPr lang="en-US" dirty="0">
              <a:solidFill>
                <a:srgbClr val="FF0000"/>
              </a:solidFill>
            </a:endParaRPr>
          </a:p>
        </p:txBody>
      </p:sp>
      <p:pic>
        <p:nvPicPr>
          <p:cNvPr id="4" name="Picture 3">
            <a:extLst>
              <a:ext uri="{FF2B5EF4-FFF2-40B4-BE49-F238E27FC236}">
                <a16:creationId xmlns:a16="http://schemas.microsoft.com/office/drawing/2014/main" id="{76E6DE1B-72B5-4597-BB1E-FFBCEA729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69456"/>
            <a:ext cx="1093546" cy="1415177"/>
          </a:xfrm>
          <a:prstGeom prst="rect">
            <a:avLst/>
          </a:prstGeom>
        </p:spPr>
      </p:pic>
      <p:pic>
        <p:nvPicPr>
          <p:cNvPr id="1028" name="Picture 4" descr="Brisbane Convention &amp; Exhibition Centre Gets the Green Light to Reopen |  Meeting Media Group">
            <a:extLst>
              <a:ext uri="{FF2B5EF4-FFF2-40B4-BE49-F238E27FC236}">
                <a16:creationId xmlns:a16="http://schemas.microsoft.com/office/drawing/2014/main" id="{6D43379C-92F8-48C4-BA4B-240230B74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399" y="2495549"/>
            <a:ext cx="4051301"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85721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9225-7104-4000-971E-572D27CC891F}"/>
              </a:ext>
            </a:extLst>
          </p:cNvPr>
          <p:cNvSpPr>
            <a:spLocks noGrp="1"/>
          </p:cNvSpPr>
          <p:nvPr>
            <p:ph type="title"/>
          </p:nvPr>
        </p:nvSpPr>
        <p:spPr>
          <a:xfrm>
            <a:off x="1154954" y="973668"/>
            <a:ext cx="9098755" cy="706964"/>
          </a:xfrm>
        </p:spPr>
        <p:txBody>
          <a:bodyPr/>
          <a:lstStyle/>
          <a:p>
            <a:r>
              <a:rPr lang="en-US" dirty="0"/>
              <a:t>Orlando Hybrid – Food Function Options</a:t>
            </a:r>
          </a:p>
        </p:txBody>
      </p:sp>
      <p:sp>
        <p:nvSpPr>
          <p:cNvPr id="13" name="Content Placeholder 12">
            <a:extLst>
              <a:ext uri="{FF2B5EF4-FFF2-40B4-BE49-F238E27FC236}">
                <a16:creationId xmlns:a16="http://schemas.microsoft.com/office/drawing/2014/main" id="{A6D4B939-017A-48BE-86E6-6847027ED6D6}"/>
              </a:ext>
            </a:extLst>
          </p:cNvPr>
          <p:cNvSpPr>
            <a:spLocks noGrp="1"/>
          </p:cNvSpPr>
          <p:nvPr>
            <p:ph sz="half" idx="2"/>
          </p:nvPr>
        </p:nvSpPr>
        <p:spPr>
          <a:xfrm>
            <a:off x="719944" y="2625485"/>
            <a:ext cx="7323226" cy="3890725"/>
          </a:xfrm>
        </p:spPr>
        <p:txBody>
          <a:bodyPr/>
          <a:lstStyle/>
          <a:p>
            <a:r>
              <a:rPr lang="en-US" dirty="0"/>
              <a:t>Plated meals are served covered with individually packaged condiments rather than shared items.  Beverages are also covered.  Each table is limited to 4 people to allow for adequate spacing (normally 10-11 people).</a:t>
            </a:r>
            <a:endParaRPr lang="en-US" dirty="0">
              <a:solidFill>
                <a:schemeClr val="accent1"/>
              </a:solidFill>
            </a:endParaRPr>
          </a:p>
          <a:p>
            <a:r>
              <a:rPr lang="en-US" dirty="0"/>
              <a:t>Buffet meals are also available but individuals are no longer allowed to serve their own plates.  Masked and gloved catered staff will stand behind a plexiglass barrier.  Food will be plated per attendee request and handed to the attendee at the end of the buffet line.  </a:t>
            </a:r>
          </a:p>
          <a:p>
            <a:r>
              <a:rPr lang="en-US" dirty="0"/>
              <a:t>Prepackaged meals and snacks are also a popular option.  All items are individually prepacked in separate containers.  </a:t>
            </a:r>
          </a:p>
          <a:p>
            <a:r>
              <a:rPr lang="en-US" dirty="0"/>
              <a:t>Touchless payment options will be available.</a:t>
            </a:r>
          </a:p>
        </p:txBody>
      </p:sp>
      <p:pic>
        <p:nvPicPr>
          <p:cNvPr id="14" name="Picture 13">
            <a:extLst>
              <a:ext uri="{FF2B5EF4-FFF2-40B4-BE49-F238E27FC236}">
                <a16:creationId xmlns:a16="http://schemas.microsoft.com/office/drawing/2014/main" id="{766093A3-5843-43FA-83E9-7F0187ABB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pic>
        <p:nvPicPr>
          <p:cNvPr id="16" name="Picture 15">
            <a:extLst>
              <a:ext uri="{FF2B5EF4-FFF2-40B4-BE49-F238E27FC236}">
                <a16:creationId xmlns:a16="http://schemas.microsoft.com/office/drawing/2014/main" id="{DCB38542-A16B-4E45-9837-F400D2E57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2359" y="2476868"/>
            <a:ext cx="2775753" cy="2081814"/>
          </a:xfrm>
          <a:prstGeom prst="rect">
            <a:avLst/>
          </a:prstGeom>
        </p:spPr>
      </p:pic>
      <p:pic>
        <p:nvPicPr>
          <p:cNvPr id="20" name="Picture 19">
            <a:extLst>
              <a:ext uri="{FF2B5EF4-FFF2-40B4-BE49-F238E27FC236}">
                <a16:creationId xmlns:a16="http://schemas.microsoft.com/office/drawing/2014/main" id="{17784BC7-A3A7-4C7F-B9DD-F0D3B50A3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09" y="4618861"/>
            <a:ext cx="2775752" cy="2081814"/>
          </a:xfrm>
          <a:prstGeom prst="rect">
            <a:avLst/>
          </a:prstGeom>
        </p:spPr>
      </p:pic>
      <p:pic>
        <p:nvPicPr>
          <p:cNvPr id="18" name="Picture 17">
            <a:extLst>
              <a:ext uri="{FF2B5EF4-FFF2-40B4-BE49-F238E27FC236}">
                <a16:creationId xmlns:a16="http://schemas.microsoft.com/office/drawing/2014/main" id="{C4C0DC40-62F7-406B-A485-2D599348909C}"/>
              </a:ext>
            </a:extLst>
          </p:cNvPr>
          <p:cNvPicPr>
            <a:picLocks noChangeAspect="1"/>
          </p:cNvPicPr>
          <p:nvPr/>
        </p:nvPicPr>
        <p:blipFill rotWithShape="1">
          <a:blip r:embed="rId5">
            <a:extLst>
              <a:ext uri="{28A0092B-C50C-407E-A947-70E740481C1C}">
                <a14:useLocalDpi xmlns:a14="http://schemas.microsoft.com/office/drawing/2010/main" val="0"/>
              </a:ext>
            </a:extLst>
          </a:blip>
          <a:srcRect l="32220" t="31198" r="21823" b="2783"/>
          <a:stretch/>
        </p:blipFill>
        <p:spPr>
          <a:xfrm>
            <a:off x="10641106" y="4371099"/>
            <a:ext cx="1130683" cy="1224307"/>
          </a:xfrm>
          <a:prstGeom prst="rect">
            <a:avLst/>
          </a:prstGeom>
          <a:ln w="22225">
            <a:solidFill>
              <a:schemeClr val="bg1"/>
            </a:solidFill>
          </a:ln>
        </p:spPr>
      </p:pic>
    </p:spTree>
    <p:extLst>
      <p:ext uri="{BB962C8B-B14F-4D97-AF65-F5344CB8AC3E}">
        <p14:creationId xmlns:p14="http://schemas.microsoft.com/office/powerpoint/2010/main" val="415677907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713E-1663-4945-BBEB-4E6DE22A61C0}"/>
              </a:ext>
            </a:extLst>
          </p:cNvPr>
          <p:cNvSpPr>
            <a:spLocks noGrp="1"/>
          </p:cNvSpPr>
          <p:nvPr>
            <p:ph type="title"/>
          </p:nvPr>
        </p:nvSpPr>
        <p:spPr/>
        <p:txBody>
          <a:bodyPr/>
          <a:lstStyle/>
          <a:p>
            <a:r>
              <a:rPr lang="en-US" dirty="0"/>
              <a:t>Orlando Hybrid - Registration</a:t>
            </a:r>
          </a:p>
        </p:txBody>
      </p:sp>
      <p:sp>
        <p:nvSpPr>
          <p:cNvPr id="3" name="Content Placeholder 2">
            <a:extLst>
              <a:ext uri="{FF2B5EF4-FFF2-40B4-BE49-F238E27FC236}">
                <a16:creationId xmlns:a16="http://schemas.microsoft.com/office/drawing/2014/main" id="{D59DC66B-E90C-4A2B-8391-84726146784C}"/>
              </a:ext>
            </a:extLst>
          </p:cNvPr>
          <p:cNvSpPr>
            <a:spLocks noGrp="1"/>
          </p:cNvSpPr>
          <p:nvPr>
            <p:ph idx="1"/>
          </p:nvPr>
        </p:nvSpPr>
        <p:spPr>
          <a:xfrm>
            <a:off x="664504" y="2468032"/>
            <a:ext cx="6650696" cy="3416300"/>
          </a:xfrm>
        </p:spPr>
        <p:txBody>
          <a:bodyPr/>
          <a:lstStyle/>
          <a:p>
            <a:r>
              <a:rPr lang="en-US" dirty="0"/>
              <a:t>Badge review and approval in advance to limit on-site changes</a:t>
            </a:r>
          </a:p>
          <a:p>
            <a:r>
              <a:rPr lang="en-US" dirty="0"/>
              <a:t>Plexiglass barriers at each counter</a:t>
            </a:r>
          </a:p>
          <a:p>
            <a:r>
              <a:rPr lang="en-US" dirty="0"/>
              <a:t>Physical distancing in line</a:t>
            </a:r>
          </a:p>
          <a:p>
            <a:r>
              <a:rPr lang="en-US" dirty="0"/>
              <a:t>Scheduled times for District pickup to limit crowds and lines</a:t>
            </a:r>
          </a:p>
          <a:p>
            <a:pPr marL="0" indent="0">
              <a:buNone/>
            </a:pPr>
            <a:endParaRPr lang="en-US" dirty="0"/>
          </a:p>
          <a:p>
            <a:endParaRPr lang="en-US" dirty="0"/>
          </a:p>
        </p:txBody>
      </p:sp>
      <p:pic>
        <p:nvPicPr>
          <p:cNvPr id="5" name="Picture 4">
            <a:extLst>
              <a:ext uri="{FF2B5EF4-FFF2-40B4-BE49-F238E27FC236}">
                <a16:creationId xmlns:a16="http://schemas.microsoft.com/office/drawing/2014/main" id="{C42EE364-6D60-422C-9DB7-C1081401E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321339" y="4690181"/>
            <a:ext cx="1837677" cy="1707842"/>
          </a:xfrm>
          <a:prstGeom prst="rect">
            <a:avLst/>
          </a:prstGeom>
        </p:spPr>
      </p:pic>
      <p:pic>
        <p:nvPicPr>
          <p:cNvPr id="7" name="Picture 6">
            <a:extLst>
              <a:ext uri="{FF2B5EF4-FFF2-40B4-BE49-F238E27FC236}">
                <a16:creationId xmlns:a16="http://schemas.microsoft.com/office/drawing/2014/main" id="{9FD1A19E-214B-4B6B-802F-AEF70A5D6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724589" y="3081877"/>
            <a:ext cx="3827016" cy="2870263"/>
          </a:xfrm>
          <a:prstGeom prst="rect">
            <a:avLst/>
          </a:prstGeom>
        </p:spPr>
      </p:pic>
      <p:pic>
        <p:nvPicPr>
          <p:cNvPr id="8" name="Picture 7">
            <a:extLst>
              <a:ext uri="{FF2B5EF4-FFF2-40B4-BE49-F238E27FC236}">
                <a16:creationId xmlns:a16="http://schemas.microsoft.com/office/drawing/2014/main" id="{65DEBE43-7ECA-4C20-83C6-C09C1E058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Tree>
    <p:extLst>
      <p:ext uri="{BB962C8B-B14F-4D97-AF65-F5344CB8AC3E}">
        <p14:creationId xmlns:p14="http://schemas.microsoft.com/office/powerpoint/2010/main" val="82200705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66FB-CAF8-4A53-B94C-DF057861F5DC}"/>
              </a:ext>
            </a:extLst>
          </p:cNvPr>
          <p:cNvSpPr>
            <a:spLocks noGrp="1"/>
          </p:cNvSpPr>
          <p:nvPr>
            <p:ph type="title"/>
          </p:nvPr>
        </p:nvSpPr>
        <p:spPr/>
        <p:txBody>
          <a:bodyPr/>
          <a:lstStyle/>
          <a:p>
            <a:r>
              <a:rPr lang="en-US" dirty="0"/>
              <a:t>Orlando Hybrid – Committee Meetings</a:t>
            </a:r>
          </a:p>
        </p:txBody>
      </p:sp>
      <p:sp>
        <p:nvSpPr>
          <p:cNvPr id="3" name="Content Placeholder 2">
            <a:extLst>
              <a:ext uri="{FF2B5EF4-FFF2-40B4-BE49-F238E27FC236}">
                <a16:creationId xmlns:a16="http://schemas.microsoft.com/office/drawing/2014/main" id="{8959BB6B-53BF-4731-A402-C76170399E96}"/>
              </a:ext>
            </a:extLst>
          </p:cNvPr>
          <p:cNvSpPr>
            <a:spLocks noGrp="1"/>
          </p:cNvSpPr>
          <p:nvPr>
            <p:ph idx="1"/>
          </p:nvPr>
        </p:nvSpPr>
        <p:spPr>
          <a:xfrm>
            <a:off x="1154955" y="2603500"/>
            <a:ext cx="6373310" cy="3416300"/>
          </a:xfrm>
        </p:spPr>
        <p:txBody>
          <a:bodyPr/>
          <a:lstStyle/>
          <a:p>
            <a:r>
              <a:rPr lang="en-US" dirty="0"/>
              <a:t>Revisions, Rules and Credentials Committees will meet in person, in Orlando as scheduled.  </a:t>
            </a:r>
          </a:p>
          <a:p>
            <a:r>
              <a:rPr lang="en-US" dirty="0"/>
              <a:t>Committee members in the South Africa site will join their committee via Zoom.  </a:t>
            </a:r>
          </a:p>
          <a:p>
            <a:r>
              <a:rPr lang="en-US" dirty="0"/>
              <a:t>Committee meeting rooms will be set socially distant in assigned seats.  All applicable Covid-19 protocols will be followed.</a:t>
            </a:r>
          </a:p>
        </p:txBody>
      </p:sp>
      <p:pic>
        <p:nvPicPr>
          <p:cNvPr id="4" name="Picture 3">
            <a:extLst>
              <a:ext uri="{FF2B5EF4-FFF2-40B4-BE49-F238E27FC236}">
                <a16:creationId xmlns:a16="http://schemas.microsoft.com/office/drawing/2014/main" id="{998D930F-26BB-4863-8954-28D3FE896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
        <p:nvSpPr>
          <p:cNvPr id="5" name="TextBox 4">
            <a:extLst>
              <a:ext uri="{FF2B5EF4-FFF2-40B4-BE49-F238E27FC236}">
                <a16:creationId xmlns:a16="http://schemas.microsoft.com/office/drawing/2014/main" id="{7BF475C2-5D8B-4E56-A6DC-3DD13864DD72}"/>
              </a:ext>
            </a:extLst>
          </p:cNvPr>
          <p:cNvSpPr txBox="1"/>
          <p:nvPr/>
        </p:nvSpPr>
        <p:spPr>
          <a:xfrm flipH="1">
            <a:off x="7989913" y="3018407"/>
            <a:ext cx="3852908" cy="1477328"/>
          </a:xfrm>
          <a:prstGeom prst="rect">
            <a:avLst/>
          </a:prstGeom>
          <a:noFill/>
        </p:spPr>
        <p:txBody>
          <a:bodyPr wrap="square" rtlCol="0">
            <a:spAutoFit/>
          </a:bodyPr>
          <a:lstStyle/>
          <a:p>
            <a:r>
              <a:rPr lang="en-US" b="1" dirty="0">
                <a:solidFill>
                  <a:schemeClr val="accent1"/>
                </a:solidFill>
              </a:rPr>
              <a:t>Revisions:</a:t>
            </a:r>
            <a:r>
              <a:rPr lang="en-US" dirty="0"/>
              <a:t>	Starts June 30, 2021</a:t>
            </a:r>
          </a:p>
          <a:p>
            <a:endParaRPr lang="en-US" dirty="0"/>
          </a:p>
          <a:p>
            <a:r>
              <a:rPr lang="en-US" b="1" dirty="0">
                <a:solidFill>
                  <a:schemeClr val="accent1"/>
                </a:solidFill>
              </a:rPr>
              <a:t>Rules:</a:t>
            </a:r>
            <a:r>
              <a:rPr lang="en-US" dirty="0"/>
              <a:t>		July 3-5, 2021</a:t>
            </a:r>
          </a:p>
          <a:p>
            <a:endParaRPr lang="en-US" dirty="0"/>
          </a:p>
          <a:p>
            <a:r>
              <a:rPr lang="en-US" b="1" dirty="0">
                <a:solidFill>
                  <a:schemeClr val="accent1"/>
                </a:solidFill>
              </a:rPr>
              <a:t>Credentials:</a:t>
            </a:r>
            <a:r>
              <a:rPr lang="en-US" dirty="0"/>
              <a:t>	July 3-5, 2021</a:t>
            </a:r>
          </a:p>
        </p:txBody>
      </p:sp>
    </p:spTree>
    <p:extLst>
      <p:ext uri="{BB962C8B-B14F-4D97-AF65-F5344CB8AC3E}">
        <p14:creationId xmlns:p14="http://schemas.microsoft.com/office/powerpoint/2010/main" val="269257638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E3A4-D536-403C-BE24-506C239BAC1A}"/>
              </a:ext>
            </a:extLst>
          </p:cNvPr>
          <p:cNvSpPr>
            <a:spLocks noGrp="1"/>
          </p:cNvSpPr>
          <p:nvPr>
            <p:ph type="title"/>
          </p:nvPr>
        </p:nvSpPr>
        <p:spPr/>
        <p:txBody>
          <a:bodyPr/>
          <a:lstStyle/>
          <a:p>
            <a:r>
              <a:rPr lang="en-US" dirty="0"/>
              <a:t>Orlando Hybrid - Hotels</a:t>
            </a:r>
          </a:p>
        </p:txBody>
      </p:sp>
      <p:sp>
        <p:nvSpPr>
          <p:cNvPr id="3" name="Content Placeholder 2">
            <a:extLst>
              <a:ext uri="{FF2B5EF4-FFF2-40B4-BE49-F238E27FC236}">
                <a16:creationId xmlns:a16="http://schemas.microsoft.com/office/drawing/2014/main" id="{E676F121-FB98-4803-ADC7-B6D06585DBAD}"/>
              </a:ext>
            </a:extLst>
          </p:cNvPr>
          <p:cNvSpPr>
            <a:spLocks noGrp="1"/>
          </p:cNvSpPr>
          <p:nvPr>
            <p:ph idx="1"/>
          </p:nvPr>
        </p:nvSpPr>
        <p:spPr>
          <a:xfrm>
            <a:off x="853873" y="2402778"/>
            <a:ext cx="6658331" cy="4087232"/>
          </a:xfrm>
        </p:spPr>
        <p:txBody>
          <a:bodyPr>
            <a:normAutofit/>
          </a:bodyPr>
          <a:lstStyle/>
          <a:p>
            <a:r>
              <a:rPr lang="en-US" dirty="0"/>
              <a:t>Keyless entry using your cell phone</a:t>
            </a:r>
          </a:p>
          <a:p>
            <a:r>
              <a:rPr lang="en-US" dirty="0"/>
              <a:t>Limited valet parking at some hotels, self parking is recommended</a:t>
            </a:r>
          </a:p>
          <a:p>
            <a:r>
              <a:rPr lang="en-US" dirty="0"/>
              <a:t>Room service only available at some hotels</a:t>
            </a:r>
          </a:p>
          <a:p>
            <a:r>
              <a:rPr lang="en-US" dirty="0"/>
              <a:t>Housekeeping available upon request</a:t>
            </a:r>
          </a:p>
          <a:p>
            <a:r>
              <a:rPr lang="en-US" dirty="0"/>
              <a:t>Temperature screenings at some hotels</a:t>
            </a:r>
          </a:p>
          <a:p>
            <a:r>
              <a:rPr lang="en-US" dirty="0"/>
              <a:t>Hand sanitizing stations throughout the properties</a:t>
            </a:r>
          </a:p>
          <a:p>
            <a:r>
              <a:rPr lang="en-US" dirty="0"/>
              <a:t>Face coverings are required in the common areas of the hotel</a:t>
            </a:r>
          </a:p>
          <a:p>
            <a:r>
              <a:rPr lang="en-US" dirty="0"/>
              <a:t>Contactless delivery of guest request items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F3CEFC81-4231-4B53-B7BD-386FBFD36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pic>
        <p:nvPicPr>
          <p:cNvPr id="2050" name="Picture 2" descr="Starwood Hotels and Resorts has launched a keyless entry program worldwide.">
            <a:extLst>
              <a:ext uri="{FF2B5EF4-FFF2-40B4-BE49-F238E27FC236}">
                <a16:creationId xmlns:a16="http://schemas.microsoft.com/office/drawing/2014/main" id="{27B644C8-7FB7-4C71-8004-769B2B001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204" y="2402778"/>
            <a:ext cx="3995855" cy="331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8216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A1A8-7C33-49ED-B44E-0E9C3616F092}"/>
              </a:ext>
            </a:extLst>
          </p:cNvPr>
          <p:cNvSpPr>
            <a:spLocks noGrp="1"/>
          </p:cNvSpPr>
          <p:nvPr>
            <p:ph type="title"/>
          </p:nvPr>
        </p:nvSpPr>
        <p:spPr/>
        <p:txBody>
          <a:bodyPr/>
          <a:lstStyle/>
          <a:p>
            <a:r>
              <a:rPr lang="en-US" dirty="0"/>
              <a:t>Orlando Hybrid – Vendors</a:t>
            </a:r>
          </a:p>
        </p:txBody>
      </p:sp>
      <p:sp>
        <p:nvSpPr>
          <p:cNvPr id="3" name="Content Placeholder 2">
            <a:extLst>
              <a:ext uri="{FF2B5EF4-FFF2-40B4-BE49-F238E27FC236}">
                <a16:creationId xmlns:a16="http://schemas.microsoft.com/office/drawing/2014/main" id="{CEDDC8FE-DA3C-456C-A8CC-AACB74FC008C}"/>
              </a:ext>
            </a:extLst>
          </p:cNvPr>
          <p:cNvSpPr>
            <a:spLocks noGrp="1"/>
          </p:cNvSpPr>
          <p:nvPr>
            <p:ph idx="1"/>
          </p:nvPr>
        </p:nvSpPr>
        <p:spPr/>
        <p:txBody>
          <a:bodyPr/>
          <a:lstStyle/>
          <a:p>
            <a:r>
              <a:rPr lang="en-US" dirty="0"/>
              <a:t>At this time we are recommending there will NOT be </a:t>
            </a:r>
            <a:r>
              <a:rPr lang="en-US" sz="2000" dirty="0"/>
              <a:t>vendors</a:t>
            </a:r>
            <a:r>
              <a:rPr lang="en-US" dirty="0"/>
              <a:t> at either site.</a:t>
            </a:r>
          </a:p>
          <a:p>
            <a:r>
              <a:rPr lang="en-US" dirty="0"/>
              <a:t>We recommend a virtual option for vending be considered.</a:t>
            </a:r>
          </a:p>
        </p:txBody>
      </p:sp>
      <p:pic>
        <p:nvPicPr>
          <p:cNvPr id="4" name="Picture 3">
            <a:extLst>
              <a:ext uri="{FF2B5EF4-FFF2-40B4-BE49-F238E27FC236}">
                <a16:creationId xmlns:a16="http://schemas.microsoft.com/office/drawing/2014/main" id="{E0B813AD-34C4-46EF-B74E-FD23844B2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Tree>
    <p:extLst>
      <p:ext uri="{BB962C8B-B14F-4D97-AF65-F5344CB8AC3E}">
        <p14:creationId xmlns:p14="http://schemas.microsoft.com/office/powerpoint/2010/main" val="370726773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3D036-242A-4569-A6CF-A6DCB09C1EB8}"/>
              </a:ext>
            </a:extLst>
          </p:cNvPr>
          <p:cNvSpPr>
            <a:spLocks noGrp="1"/>
          </p:cNvSpPr>
          <p:nvPr>
            <p:ph type="title"/>
          </p:nvPr>
        </p:nvSpPr>
        <p:spPr/>
        <p:txBody>
          <a:bodyPr/>
          <a:lstStyle/>
          <a:p>
            <a:r>
              <a:rPr lang="en-US" dirty="0"/>
              <a:t>Orlando Hybrid - COVID Protocols</a:t>
            </a:r>
          </a:p>
        </p:txBody>
      </p:sp>
      <p:sp>
        <p:nvSpPr>
          <p:cNvPr id="3" name="Content Placeholder 2">
            <a:extLst>
              <a:ext uri="{FF2B5EF4-FFF2-40B4-BE49-F238E27FC236}">
                <a16:creationId xmlns:a16="http://schemas.microsoft.com/office/drawing/2014/main" id="{6C1981EA-31E8-4B62-BFF6-1611AC45E1EE}"/>
              </a:ext>
            </a:extLst>
          </p:cNvPr>
          <p:cNvSpPr>
            <a:spLocks noGrp="1"/>
          </p:cNvSpPr>
          <p:nvPr>
            <p:ph idx="1"/>
          </p:nvPr>
        </p:nvSpPr>
        <p:spPr>
          <a:xfrm>
            <a:off x="591385" y="2521121"/>
            <a:ext cx="9046864" cy="3639982"/>
          </a:xfrm>
        </p:spPr>
        <p:txBody>
          <a:bodyPr>
            <a:normAutofit lnSpcReduction="10000"/>
          </a:bodyPr>
          <a:lstStyle/>
          <a:p>
            <a:pPr marL="0" indent="0">
              <a:buNone/>
            </a:pPr>
            <a:r>
              <a:rPr lang="en-US" dirty="0"/>
              <a:t>COVID -19 protocols will follow CDC guidelines.  We continue to monitor their recommendations and will update as needed.  All attendees will acknowledge their understanding of protocols and requirements.  Current AME protocols will include:</a:t>
            </a:r>
          </a:p>
          <a:p>
            <a:r>
              <a:rPr lang="en-US" dirty="0"/>
              <a:t>Proof of full vaccine or acceptable exemption will be required in Orlando.  Local requirements will be followed at the selected site in South Africa.</a:t>
            </a:r>
          </a:p>
          <a:p>
            <a:r>
              <a:rPr lang="en-US" dirty="0"/>
              <a:t>Masks will be required for all attendees two and older</a:t>
            </a:r>
          </a:p>
          <a:p>
            <a:r>
              <a:rPr lang="en-US" dirty="0"/>
              <a:t>Temperature checks </a:t>
            </a:r>
          </a:p>
          <a:p>
            <a:r>
              <a:rPr lang="en-US" dirty="0"/>
              <a:t>Daily self checks and other screening measures</a:t>
            </a:r>
          </a:p>
          <a:p>
            <a:r>
              <a:rPr lang="en-US" dirty="0"/>
              <a:t>Physical and social distancing </a:t>
            </a:r>
          </a:p>
          <a:p>
            <a:r>
              <a:rPr lang="en-US" dirty="0"/>
              <a:t>One-way entrances and exits to each meeting room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E5B721B5-0CE9-4BE4-AA24-B7187E094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pic>
        <p:nvPicPr>
          <p:cNvPr id="6" name="Picture 5">
            <a:extLst>
              <a:ext uri="{FF2B5EF4-FFF2-40B4-BE49-F238E27FC236}">
                <a16:creationId xmlns:a16="http://schemas.microsoft.com/office/drawing/2014/main" id="{092BEB99-3D02-4B49-9BBF-8FF146BC3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651575" y="2799556"/>
            <a:ext cx="2227474" cy="1670605"/>
          </a:xfrm>
          <a:prstGeom prst="rect">
            <a:avLst/>
          </a:prstGeom>
        </p:spPr>
      </p:pic>
      <p:pic>
        <p:nvPicPr>
          <p:cNvPr id="11" name="Picture 10">
            <a:extLst>
              <a:ext uri="{FF2B5EF4-FFF2-40B4-BE49-F238E27FC236}">
                <a16:creationId xmlns:a16="http://schemas.microsoft.com/office/drawing/2014/main" id="{7C9A9E50-4F8A-49B6-93EB-10C761045E10}"/>
              </a:ext>
            </a:extLst>
          </p:cNvPr>
          <p:cNvPicPr>
            <a:picLocks noChangeAspect="1"/>
          </p:cNvPicPr>
          <p:nvPr/>
        </p:nvPicPr>
        <p:blipFill>
          <a:blip r:embed="rId4"/>
          <a:stretch>
            <a:fillRect/>
          </a:stretch>
        </p:blipFill>
        <p:spPr>
          <a:xfrm>
            <a:off x="7733539" y="4201765"/>
            <a:ext cx="1761897" cy="1853345"/>
          </a:xfrm>
          <a:prstGeom prst="rect">
            <a:avLst/>
          </a:prstGeom>
        </p:spPr>
      </p:pic>
    </p:spTree>
    <p:extLst>
      <p:ext uri="{BB962C8B-B14F-4D97-AF65-F5344CB8AC3E}">
        <p14:creationId xmlns:p14="http://schemas.microsoft.com/office/powerpoint/2010/main" val="407261513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E766-5A28-4FF1-9151-049B030DBAFE}"/>
              </a:ext>
            </a:extLst>
          </p:cNvPr>
          <p:cNvSpPr>
            <a:spLocks noGrp="1"/>
          </p:cNvSpPr>
          <p:nvPr>
            <p:ph type="title"/>
          </p:nvPr>
        </p:nvSpPr>
        <p:spPr/>
        <p:txBody>
          <a:bodyPr/>
          <a:lstStyle/>
          <a:p>
            <a:r>
              <a:rPr lang="en-US" dirty="0"/>
              <a:t>Orlando Hybrid – Medical Support</a:t>
            </a:r>
          </a:p>
        </p:txBody>
      </p:sp>
      <p:sp>
        <p:nvSpPr>
          <p:cNvPr id="3" name="Content Placeholder 2">
            <a:extLst>
              <a:ext uri="{FF2B5EF4-FFF2-40B4-BE49-F238E27FC236}">
                <a16:creationId xmlns:a16="http://schemas.microsoft.com/office/drawing/2014/main" id="{4C66FD7A-51F1-4217-9FDB-2F74E11A9718}"/>
              </a:ext>
            </a:extLst>
          </p:cNvPr>
          <p:cNvSpPr>
            <a:spLocks noGrp="1"/>
          </p:cNvSpPr>
          <p:nvPr>
            <p:ph idx="1"/>
          </p:nvPr>
        </p:nvSpPr>
        <p:spPr>
          <a:xfrm>
            <a:off x="1154954" y="2603500"/>
            <a:ext cx="9311819" cy="3416300"/>
          </a:xfrm>
        </p:spPr>
        <p:txBody>
          <a:bodyPr/>
          <a:lstStyle/>
          <a:p>
            <a:r>
              <a:rPr lang="en-US" dirty="0"/>
              <a:t>A Safety Plan has been drafted outlining the safety policies and procedures we will follow during the 51</a:t>
            </a:r>
            <a:r>
              <a:rPr lang="en-US" baseline="30000" dirty="0"/>
              <a:t>st</a:t>
            </a:r>
            <a:r>
              <a:rPr lang="en-US" dirty="0"/>
              <a:t> Quadrennial General Conference.  This Plan will be reviewed by a team of doctors and medical professionals at Orlando Health who will certify all approved plans.</a:t>
            </a:r>
          </a:p>
          <a:p>
            <a:r>
              <a:rPr lang="en-US" dirty="0"/>
              <a:t>A team of medical professionals will be in place at each site – Orlando and South Africa - during the General Conference to manage Covid-19 issues as well as other medical emergencies.</a:t>
            </a:r>
          </a:p>
        </p:txBody>
      </p:sp>
      <p:pic>
        <p:nvPicPr>
          <p:cNvPr id="4" name="Picture 3">
            <a:extLst>
              <a:ext uri="{FF2B5EF4-FFF2-40B4-BE49-F238E27FC236}">
                <a16:creationId xmlns:a16="http://schemas.microsoft.com/office/drawing/2014/main" id="{766CB067-6213-4369-A065-DB107C4ED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Tree>
    <p:extLst>
      <p:ext uri="{BB962C8B-B14F-4D97-AF65-F5344CB8AC3E}">
        <p14:creationId xmlns:p14="http://schemas.microsoft.com/office/powerpoint/2010/main" val="98875213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E6A7-85C1-49AD-B310-3E8E1C772357}"/>
              </a:ext>
            </a:extLst>
          </p:cNvPr>
          <p:cNvSpPr>
            <a:spLocks noGrp="1"/>
          </p:cNvSpPr>
          <p:nvPr>
            <p:ph type="title"/>
          </p:nvPr>
        </p:nvSpPr>
        <p:spPr/>
        <p:txBody>
          <a:bodyPr/>
          <a:lstStyle/>
          <a:p>
            <a:r>
              <a:rPr lang="en-US" dirty="0"/>
              <a:t>Orlando Hybrid - More Information</a:t>
            </a:r>
          </a:p>
        </p:txBody>
      </p:sp>
      <p:sp>
        <p:nvSpPr>
          <p:cNvPr id="3" name="Content Placeholder 2">
            <a:extLst>
              <a:ext uri="{FF2B5EF4-FFF2-40B4-BE49-F238E27FC236}">
                <a16:creationId xmlns:a16="http://schemas.microsoft.com/office/drawing/2014/main" id="{0671BA3F-0B92-4B1C-A207-BC3D7FB3387B}"/>
              </a:ext>
            </a:extLst>
          </p:cNvPr>
          <p:cNvSpPr>
            <a:spLocks noGrp="1"/>
          </p:cNvSpPr>
          <p:nvPr>
            <p:ph idx="1"/>
          </p:nvPr>
        </p:nvSpPr>
        <p:spPr/>
        <p:txBody>
          <a:bodyPr/>
          <a:lstStyle/>
          <a:p>
            <a:r>
              <a:rPr lang="en-US" dirty="0"/>
              <a:t>For the latest developments as it relates to the General Conference be sure to check the AME Church official website at </a:t>
            </a:r>
            <a:r>
              <a:rPr lang="en-US" dirty="0">
                <a:hlinkClick r:id="rId2"/>
              </a:rPr>
              <a:t>www.ame-church</a:t>
            </a:r>
            <a:r>
              <a:rPr lang="en-US" dirty="0"/>
              <a:t> .com</a:t>
            </a:r>
          </a:p>
          <a:p>
            <a:r>
              <a:rPr lang="en-US" dirty="0"/>
              <a:t>E-blasts will be sent through the CIO Office </a:t>
            </a:r>
          </a:p>
          <a:p>
            <a:r>
              <a:rPr lang="en-US" dirty="0"/>
              <a:t>Key information for Delegates/Alternates will also be sent through your Bishop’s Office.</a:t>
            </a:r>
          </a:p>
          <a:p>
            <a:r>
              <a:rPr lang="en-US" dirty="0"/>
              <a:t>Specific observer questions or assistance with registration &amp; housing can be directed to the call center at 1-833-628-6180 (Monday-Friday, 9:00 AM to 6:00 PM EST) or email support@amec-2020gc.org</a:t>
            </a:r>
          </a:p>
          <a:p>
            <a:endParaRPr lang="en-US" dirty="0"/>
          </a:p>
        </p:txBody>
      </p:sp>
      <p:pic>
        <p:nvPicPr>
          <p:cNvPr id="4" name="Picture 3">
            <a:extLst>
              <a:ext uri="{FF2B5EF4-FFF2-40B4-BE49-F238E27FC236}">
                <a16:creationId xmlns:a16="http://schemas.microsoft.com/office/drawing/2014/main" id="{E13B371E-B8B8-4DA8-8F03-34E53EF8C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Tree>
    <p:extLst>
      <p:ext uri="{BB962C8B-B14F-4D97-AF65-F5344CB8AC3E}">
        <p14:creationId xmlns:p14="http://schemas.microsoft.com/office/powerpoint/2010/main" val="279859226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B511E-E856-44B1-8BF1-32949F8EE438}"/>
              </a:ext>
            </a:extLst>
          </p:cNvPr>
          <p:cNvSpPr>
            <a:spLocks noGrp="1"/>
          </p:cNvSpPr>
          <p:nvPr>
            <p:ph type="title"/>
          </p:nvPr>
        </p:nvSpPr>
        <p:spPr/>
        <p:txBody>
          <a:bodyPr/>
          <a:lstStyle/>
          <a:p>
            <a:r>
              <a:rPr lang="en-US" dirty="0"/>
              <a:t>General Conference Dates</a:t>
            </a:r>
          </a:p>
        </p:txBody>
      </p:sp>
      <p:sp>
        <p:nvSpPr>
          <p:cNvPr id="3" name="Content Placeholder 2">
            <a:extLst>
              <a:ext uri="{FF2B5EF4-FFF2-40B4-BE49-F238E27FC236}">
                <a16:creationId xmlns:a16="http://schemas.microsoft.com/office/drawing/2014/main" id="{8EC1E56C-AD3A-4900-BC00-01A78CD5C1B6}"/>
              </a:ext>
            </a:extLst>
          </p:cNvPr>
          <p:cNvSpPr>
            <a:spLocks noGrp="1"/>
          </p:cNvSpPr>
          <p:nvPr>
            <p:ph idx="1"/>
          </p:nvPr>
        </p:nvSpPr>
        <p:spPr/>
        <p:txBody>
          <a:bodyPr/>
          <a:lstStyle/>
          <a:p>
            <a:r>
              <a:rPr lang="en-US" dirty="0"/>
              <a:t>The 51</a:t>
            </a:r>
            <a:r>
              <a:rPr lang="en-US" baseline="30000" dirty="0"/>
              <a:t>st</a:t>
            </a:r>
            <a:r>
              <a:rPr lang="en-US" dirty="0"/>
              <a:t> Quadrennial Session of the General Conference will open July 6, 2021 and close July 10, 2021.</a:t>
            </a:r>
          </a:p>
          <a:p>
            <a:r>
              <a:rPr lang="en-US" dirty="0"/>
              <a:t>The Connectional Lay Biennial will open the morning of July 11, 2021 and close the afternoon of July 12, 2021.</a:t>
            </a:r>
          </a:p>
          <a:p>
            <a:r>
              <a:rPr lang="en-US" dirty="0"/>
              <a:t>The General Conference will utilize the “Orlando Hybrid” model as previously presented with one modification – expand to two cities – Orlando, Florida and South Africa (city TBD).</a:t>
            </a:r>
          </a:p>
        </p:txBody>
      </p:sp>
      <p:pic>
        <p:nvPicPr>
          <p:cNvPr id="4" name="Picture 3">
            <a:extLst>
              <a:ext uri="{FF2B5EF4-FFF2-40B4-BE49-F238E27FC236}">
                <a16:creationId xmlns:a16="http://schemas.microsoft.com/office/drawing/2014/main" id="{AE053A9D-177C-4A67-94CA-0BAC54954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Tree>
    <p:custDataLst>
      <p:tags r:id="rId1"/>
    </p:custDataLst>
    <p:extLst>
      <p:ext uri="{BB962C8B-B14F-4D97-AF65-F5344CB8AC3E}">
        <p14:creationId xmlns:p14="http://schemas.microsoft.com/office/powerpoint/2010/main" val="80939391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3300-68B0-47B2-838B-52456F8B5C61}"/>
              </a:ext>
            </a:extLst>
          </p:cNvPr>
          <p:cNvSpPr>
            <a:spLocks noGrp="1"/>
          </p:cNvSpPr>
          <p:nvPr>
            <p:ph type="title"/>
          </p:nvPr>
        </p:nvSpPr>
        <p:spPr>
          <a:xfrm>
            <a:off x="1471162" y="3850332"/>
            <a:ext cx="9249675" cy="3985745"/>
          </a:xfrm>
        </p:spPr>
        <p:txBody>
          <a:bodyPr/>
          <a:lstStyle/>
          <a:p>
            <a:pPr algn="ctr"/>
            <a:br>
              <a:rPr lang="en-US" sz="5400" b="1" dirty="0"/>
            </a:br>
            <a:br>
              <a:rPr lang="en-US" sz="5400" b="1" dirty="0"/>
            </a:br>
            <a:r>
              <a:rPr lang="en-US" sz="4400" b="1" dirty="0"/>
              <a:t>~ Stay Tuned ~</a:t>
            </a:r>
            <a:br>
              <a:rPr lang="en-US" sz="4400" b="1" dirty="0"/>
            </a:br>
            <a:r>
              <a:rPr lang="en-US" sz="4400" b="1" dirty="0"/>
              <a:t>We look forward to seeing you in </a:t>
            </a:r>
            <a:br>
              <a:rPr lang="en-US" sz="4400" b="1" dirty="0"/>
            </a:br>
            <a:r>
              <a:rPr lang="en-US" sz="4400" b="1" dirty="0">
                <a:solidFill>
                  <a:schemeClr val="bg1"/>
                </a:solidFill>
              </a:rPr>
              <a:t>Orlando and South Africa</a:t>
            </a:r>
            <a:br>
              <a:rPr lang="en-US" sz="5400" b="1" dirty="0"/>
            </a:br>
            <a:br>
              <a:rPr lang="en-US" sz="5400" b="1" dirty="0"/>
            </a:br>
            <a:br>
              <a:rPr lang="en-US" sz="5400" b="1" dirty="0"/>
            </a:br>
            <a:r>
              <a:rPr lang="en-US" sz="3600" b="1" dirty="0">
                <a:solidFill>
                  <a:schemeClr val="accent1">
                    <a:lumMod val="20000"/>
                    <a:lumOff val="80000"/>
                  </a:schemeClr>
                </a:solidFill>
                <a:latin typeface="Lucida Calligraphy" panose="03010101010101010101" pitchFamily="66" charset="0"/>
              </a:rPr>
              <a:t>Two Cities…One Church</a:t>
            </a:r>
            <a:br>
              <a:rPr lang="en-US" sz="5400" b="1" dirty="0"/>
            </a:br>
            <a:br>
              <a:rPr lang="en-US" sz="5400" b="1" dirty="0"/>
            </a:br>
            <a:endParaRPr lang="en-US" sz="5400" b="1" dirty="0">
              <a:solidFill>
                <a:schemeClr val="accent6">
                  <a:lumMod val="50000"/>
                </a:schemeClr>
              </a:solidFill>
            </a:endParaRPr>
          </a:p>
        </p:txBody>
      </p:sp>
      <p:pic>
        <p:nvPicPr>
          <p:cNvPr id="3" name="Picture 2">
            <a:extLst>
              <a:ext uri="{FF2B5EF4-FFF2-40B4-BE49-F238E27FC236}">
                <a16:creationId xmlns:a16="http://schemas.microsoft.com/office/drawing/2014/main" id="{762CC102-5CEE-44AC-BE29-674AD5CB4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Tree>
    <p:extLst>
      <p:ext uri="{BB962C8B-B14F-4D97-AF65-F5344CB8AC3E}">
        <p14:creationId xmlns:p14="http://schemas.microsoft.com/office/powerpoint/2010/main" val="84663516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F135-30A0-45FD-BBA2-31EE800C0E7E}"/>
              </a:ext>
            </a:extLst>
          </p:cNvPr>
          <p:cNvSpPr>
            <a:spLocks noGrp="1"/>
          </p:cNvSpPr>
          <p:nvPr>
            <p:ph type="title"/>
          </p:nvPr>
        </p:nvSpPr>
        <p:spPr/>
        <p:txBody>
          <a:bodyPr/>
          <a:lstStyle/>
          <a:p>
            <a:r>
              <a:rPr lang="en-US" dirty="0"/>
              <a:t>What is the Orlando Hybrid?</a:t>
            </a:r>
          </a:p>
        </p:txBody>
      </p:sp>
      <p:pic>
        <p:nvPicPr>
          <p:cNvPr id="9" name="Picture 8">
            <a:extLst>
              <a:ext uri="{FF2B5EF4-FFF2-40B4-BE49-F238E27FC236}">
                <a16:creationId xmlns:a16="http://schemas.microsoft.com/office/drawing/2014/main" id="{9CB93F30-5FB3-41DC-A74A-CA703AA3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
        <p:nvSpPr>
          <p:cNvPr id="4" name="TextBox 3">
            <a:extLst>
              <a:ext uri="{FF2B5EF4-FFF2-40B4-BE49-F238E27FC236}">
                <a16:creationId xmlns:a16="http://schemas.microsoft.com/office/drawing/2014/main" id="{9BBB1ACC-E096-48A8-A6E6-1E8B37897EA1}"/>
              </a:ext>
            </a:extLst>
          </p:cNvPr>
          <p:cNvSpPr txBox="1"/>
          <p:nvPr/>
        </p:nvSpPr>
        <p:spPr>
          <a:xfrm>
            <a:off x="541538" y="2663302"/>
            <a:ext cx="11052699" cy="2862322"/>
          </a:xfrm>
          <a:prstGeom prst="rect">
            <a:avLst/>
          </a:prstGeom>
          <a:noFill/>
        </p:spPr>
        <p:txBody>
          <a:bodyPr wrap="square" rtlCol="0">
            <a:spAutoFit/>
          </a:bodyPr>
          <a:lstStyle/>
          <a:p>
            <a:r>
              <a:rPr lang="en-US" sz="2000" dirty="0"/>
              <a:t>The “Orlando Hybrid” is the meeting design we will implement for the 51</a:t>
            </a:r>
            <a:r>
              <a:rPr lang="en-US" sz="2000" baseline="30000" dirty="0"/>
              <a:t>st</a:t>
            </a:r>
            <a:r>
              <a:rPr lang="en-US" sz="2000" dirty="0"/>
              <a:t> Quadrennial session of the General Conference. Essentially, we will decentralize the convention so rather than meeting as one large group in one large room we will meet by delegation in smaller rooms and locations.  Each room and location will be connected virtually to view the General Conference proceedings.  Within each delegation meeting room, delegates will be able to:</a:t>
            </a:r>
          </a:p>
          <a:p>
            <a:endParaRPr lang="en-US" sz="2000" dirty="0"/>
          </a:p>
          <a:p>
            <a:endParaRPr lang="en-US" sz="2000" dirty="0"/>
          </a:p>
          <a:p>
            <a:r>
              <a:rPr lang="en-US" sz="2000" dirty="0"/>
              <a:t> </a:t>
            </a:r>
          </a:p>
        </p:txBody>
      </p:sp>
      <p:sp>
        <p:nvSpPr>
          <p:cNvPr id="15" name="Content Placeholder 2">
            <a:extLst>
              <a:ext uri="{FF2B5EF4-FFF2-40B4-BE49-F238E27FC236}">
                <a16:creationId xmlns:a16="http://schemas.microsoft.com/office/drawing/2014/main" id="{32FF6FBC-33F1-486C-AC8F-5EED2D542BC1}"/>
              </a:ext>
            </a:extLst>
          </p:cNvPr>
          <p:cNvSpPr>
            <a:spLocks noGrp="1"/>
          </p:cNvSpPr>
          <p:nvPr>
            <p:ph idx="1"/>
          </p:nvPr>
        </p:nvSpPr>
        <p:spPr>
          <a:xfrm>
            <a:off x="711070" y="4911612"/>
            <a:ext cx="8825659" cy="1280199"/>
          </a:xfrm>
        </p:spPr>
        <p:txBody>
          <a:bodyPr/>
          <a:lstStyle/>
          <a:p>
            <a:r>
              <a:rPr lang="en-US" dirty="0"/>
              <a:t>Utilize a speaker queue to be allowed to address the General Conference</a:t>
            </a:r>
          </a:p>
          <a:p>
            <a:r>
              <a:rPr lang="en-US" dirty="0"/>
              <a:t>Address the General Conference in real time</a:t>
            </a:r>
          </a:p>
          <a:p>
            <a:r>
              <a:rPr lang="en-US" dirty="0"/>
              <a:t>Vote in real time</a:t>
            </a:r>
          </a:p>
        </p:txBody>
      </p:sp>
    </p:spTree>
    <p:extLst>
      <p:ext uri="{BB962C8B-B14F-4D97-AF65-F5344CB8AC3E}">
        <p14:creationId xmlns:p14="http://schemas.microsoft.com/office/powerpoint/2010/main" val="285630313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AB0A-9E40-47A2-910F-F417A0541446}"/>
              </a:ext>
            </a:extLst>
          </p:cNvPr>
          <p:cNvSpPr>
            <a:spLocks noGrp="1"/>
          </p:cNvSpPr>
          <p:nvPr>
            <p:ph type="title"/>
          </p:nvPr>
        </p:nvSpPr>
        <p:spPr>
          <a:xfrm>
            <a:off x="802529" y="666750"/>
            <a:ext cx="8761413" cy="706964"/>
          </a:xfrm>
        </p:spPr>
        <p:txBody>
          <a:bodyPr/>
          <a:lstStyle/>
          <a:p>
            <a:r>
              <a:rPr lang="en-US" dirty="0"/>
              <a:t>Why the Orlando Hybrid?</a:t>
            </a:r>
          </a:p>
        </p:txBody>
      </p:sp>
      <p:sp>
        <p:nvSpPr>
          <p:cNvPr id="3" name="Content Placeholder 2">
            <a:extLst>
              <a:ext uri="{FF2B5EF4-FFF2-40B4-BE49-F238E27FC236}">
                <a16:creationId xmlns:a16="http://schemas.microsoft.com/office/drawing/2014/main" id="{7BA014D1-ECE8-4F38-BE40-B4D1EA0F1521}"/>
              </a:ext>
            </a:extLst>
          </p:cNvPr>
          <p:cNvSpPr>
            <a:spLocks noGrp="1"/>
          </p:cNvSpPr>
          <p:nvPr>
            <p:ph idx="1"/>
          </p:nvPr>
        </p:nvSpPr>
        <p:spPr>
          <a:xfrm>
            <a:off x="478679" y="2526006"/>
            <a:ext cx="9628732" cy="3587750"/>
          </a:xfrm>
        </p:spPr>
        <p:txBody>
          <a:bodyPr>
            <a:normAutofit lnSpcReduction="10000"/>
          </a:bodyPr>
          <a:lstStyle/>
          <a:p>
            <a:pPr marL="0" indent="0">
              <a:buNone/>
            </a:pPr>
            <a:r>
              <a:rPr lang="en-US" dirty="0"/>
              <a:t>With the current state of the Covid-19 pandemic, the Planning Team was tasked with providing options on how to best hold an in- person General Conference in the safest manner possible.  Our plan was developed and is presented with the following goals in mind:</a:t>
            </a:r>
          </a:p>
          <a:p>
            <a:r>
              <a:rPr lang="en-US" dirty="0"/>
              <a:t>Provide an opportunity for a safe gathering to conduct the necessary business following CDC, FL Department of Health and local government guidance.</a:t>
            </a:r>
          </a:p>
          <a:p>
            <a:r>
              <a:rPr lang="en-US" dirty="0"/>
              <a:t>Reduce the size of crowds gathered at any one time in any place or space to allow for physical and social distancing</a:t>
            </a:r>
          </a:p>
          <a:p>
            <a:r>
              <a:rPr lang="en-US" dirty="0"/>
              <a:t>Institute CDC recommended measures to help control the possibility of an outbreak and minimize impact if one should occur</a:t>
            </a:r>
          </a:p>
          <a:p>
            <a:r>
              <a:rPr lang="en-US" dirty="0"/>
              <a:t>Protect the AME Church and its membership, reduce liability and financial loss</a:t>
            </a:r>
          </a:p>
          <a:p>
            <a:pPr marL="0" indent="0">
              <a:buNone/>
            </a:pPr>
            <a:endParaRPr lang="en-US" dirty="0"/>
          </a:p>
          <a:p>
            <a:endParaRPr lang="en-US" dirty="0"/>
          </a:p>
        </p:txBody>
      </p:sp>
      <p:pic>
        <p:nvPicPr>
          <p:cNvPr id="9" name="Picture 8">
            <a:extLst>
              <a:ext uri="{FF2B5EF4-FFF2-40B4-BE49-F238E27FC236}">
                <a16:creationId xmlns:a16="http://schemas.microsoft.com/office/drawing/2014/main" id="{1A09F49A-ECA9-4ABA-B259-378830861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Tree>
    <p:extLst>
      <p:ext uri="{BB962C8B-B14F-4D97-AF65-F5344CB8AC3E}">
        <p14:creationId xmlns:p14="http://schemas.microsoft.com/office/powerpoint/2010/main" val="419258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34435-B013-4CED-A53C-926186F3D190}"/>
              </a:ext>
            </a:extLst>
          </p:cNvPr>
          <p:cNvSpPr>
            <a:spLocks noGrp="1"/>
          </p:cNvSpPr>
          <p:nvPr>
            <p:ph type="title"/>
          </p:nvPr>
        </p:nvSpPr>
        <p:spPr>
          <a:xfrm>
            <a:off x="1154954" y="973668"/>
            <a:ext cx="9400596" cy="706964"/>
          </a:xfrm>
        </p:spPr>
        <p:txBody>
          <a:bodyPr/>
          <a:lstStyle/>
          <a:p>
            <a:r>
              <a:rPr lang="en-US" dirty="0"/>
              <a:t>Orlando Hybrid Modification – Two Cities</a:t>
            </a:r>
          </a:p>
        </p:txBody>
      </p:sp>
      <p:sp>
        <p:nvSpPr>
          <p:cNvPr id="5" name="Content Placeholder 4">
            <a:extLst>
              <a:ext uri="{FF2B5EF4-FFF2-40B4-BE49-F238E27FC236}">
                <a16:creationId xmlns:a16="http://schemas.microsoft.com/office/drawing/2014/main" id="{ACF7D983-A173-4654-B1AE-92C29E46C24D}"/>
              </a:ext>
            </a:extLst>
          </p:cNvPr>
          <p:cNvSpPr txBox="1">
            <a:spLocks noGrp="1"/>
          </p:cNvSpPr>
          <p:nvPr>
            <p:ph sz="half" idx="1"/>
          </p:nvPr>
        </p:nvSpPr>
        <p:spPr>
          <a:xfrm>
            <a:off x="631918" y="3233809"/>
            <a:ext cx="4824413" cy="3785652"/>
          </a:xfrm>
          <a:prstGeom prst="rect">
            <a:avLst/>
          </a:prstGeom>
          <a:noFill/>
        </p:spPr>
        <p:txBody>
          <a:bodyPr wrap="square" rtlCol="0">
            <a:spAutoFit/>
          </a:bodyPr>
          <a:lstStyle/>
          <a:p>
            <a:pPr marL="0" indent="0" algn="ctr">
              <a:buNone/>
            </a:pPr>
            <a:r>
              <a:rPr lang="en-US" sz="2800" b="1" dirty="0">
                <a:solidFill>
                  <a:schemeClr val="accent1"/>
                </a:solidFill>
                <a:latin typeface="+mj-lt"/>
              </a:rPr>
              <a:t>Orlando, FL</a:t>
            </a:r>
            <a:endParaRPr lang="en-US" dirty="0"/>
          </a:p>
          <a:p>
            <a:pPr marL="0" indent="0">
              <a:buNone/>
            </a:pPr>
            <a:r>
              <a:rPr lang="en-US" dirty="0"/>
              <a:t>AME Leadership, delegates, alternates and observers from Districts 1-13 and the 16</a:t>
            </a:r>
            <a:r>
              <a:rPr lang="en-US" baseline="30000" dirty="0"/>
              <a:t>th</a:t>
            </a:r>
            <a:r>
              <a:rPr lang="en-US" dirty="0"/>
              <a:t> District will travel to Orlando. </a:t>
            </a:r>
          </a:p>
          <a:p>
            <a:r>
              <a:rPr lang="en-US" dirty="0"/>
              <a:t>General session room</a:t>
            </a:r>
          </a:p>
          <a:p>
            <a:r>
              <a:rPr lang="en-US" dirty="0"/>
              <a:t>14 delegation rooms (not to exceed 250 people)</a:t>
            </a:r>
          </a:p>
          <a:p>
            <a:r>
              <a:rPr lang="en-US" dirty="0"/>
              <a:t>Chaplains meeting room</a:t>
            </a:r>
          </a:p>
          <a:p>
            <a:r>
              <a:rPr lang="en-US" dirty="0"/>
              <a:t>Paid Observer meeting room(s)</a:t>
            </a:r>
          </a:p>
          <a:p>
            <a:endParaRPr lang="en-US" dirty="0"/>
          </a:p>
        </p:txBody>
      </p:sp>
      <p:sp>
        <p:nvSpPr>
          <p:cNvPr id="7" name="Content Placeholder 6">
            <a:extLst>
              <a:ext uri="{FF2B5EF4-FFF2-40B4-BE49-F238E27FC236}">
                <a16:creationId xmlns:a16="http://schemas.microsoft.com/office/drawing/2014/main" id="{B9C071DB-436E-49E8-B75B-49ABCD810088}"/>
              </a:ext>
            </a:extLst>
          </p:cNvPr>
          <p:cNvSpPr txBox="1">
            <a:spLocks noGrp="1"/>
          </p:cNvSpPr>
          <p:nvPr>
            <p:ph sz="half" idx="2"/>
          </p:nvPr>
        </p:nvSpPr>
        <p:spPr>
          <a:xfrm>
            <a:off x="6600687" y="3233809"/>
            <a:ext cx="4959395" cy="2569934"/>
          </a:xfrm>
          <a:prstGeom prst="rect">
            <a:avLst/>
          </a:prstGeom>
          <a:noFill/>
        </p:spPr>
        <p:txBody>
          <a:bodyPr wrap="square" rtlCol="0">
            <a:spAutoFit/>
          </a:bodyPr>
          <a:lstStyle/>
          <a:p>
            <a:pPr marL="0" indent="0" algn="ctr">
              <a:buNone/>
            </a:pPr>
            <a:r>
              <a:rPr lang="en-US" sz="2800" b="1" dirty="0">
                <a:solidFill>
                  <a:schemeClr val="accent1"/>
                </a:solidFill>
                <a:latin typeface="+mj-lt"/>
              </a:rPr>
              <a:t>South Africa (City TBD)</a:t>
            </a:r>
            <a:endParaRPr lang="en-US" dirty="0"/>
          </a:p>
          <a:p>
            <a:pPr marL="0" indent="0">
              <a:buNone/>
            </a:pPr>
            <a:r>
              <a:rPr lang="en-US" dirty="0"/>
              <a:t>AME Leadership, delegates and alternates from Districts 14, 15, 17-20 will travel to a hybrid site in South Africa.</a:t>
            </a:r>
          </a:p>
          <a:p>
            <a:r>
              <a:rPr lang="en-US" dirty="0"/>
              <a:t>One meeting room for 6 delegations (not to exceed 250 people)</a:t>
            </a:r>
          </a:p>
          <a:p>
            <a:endParaRPr lang="en-US" dirty="0"/>
          </a:p>
        </p:txBody>
      </p:sp>
      <p:pic>
        <p:nvPicPr>
          <p:cNvPr id="8" name="Picture 7">
            <a:extLst>
              <a:ext uri="{FF2B5EF4-FFF2-40B4-BE49-F238E27FC236}">
                <a16:creationId xmlns:a16="http://schemas.microsoft.com/office/drawing/2014/main" id="{1D89707D-BA22-4C8B-8B38-8D6AB0AD9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
        <p:nvSpPr>
          <p:cNvPr id="9" name="TextBox 8">
            <a:extLst>
              <a:ext uri="{FF2B5EF4-FFF2-40B4-BE49-F238E27FC236}">
                <a16:creationId xmlns:a16="http://schemas.microsoft.com/office/drawing/2014/main" id="{E9EF3D9C-0F5C-475F-8A1F-EC98981844DC}"/>
              </a:ext>
            </a:extLst>
          </p:cNvPr>
          <p:cNvSpPr txBox="1"/>
          <p:nvPr/>
        </p:nvSpPr>
        <p:spPr>
          <a:xfrm>
            <a:off x="568170" y="2521254"/>
            <a:ext cx="10995318" cy="646331"/>
          </a:xfrm>
          <a:prstGeom prst="rect">
            <a:avLst/>
          </a:prstGeom>
          <a:noFill/>
        </p:spPr>
        <p:txBody>
          <a:bodyPr wrap="none" rtlCol="0">
            <a:spAutoFit/>
          </a:bodyPr>
          <a:lstStyle/>
          <a:p>
            <a:r>
              <a:rPr lang="en-US" dirty="0"/>
              <a:t>Due to international travel concerns, we are proposing the following modification to the Orlando</a:t>
            </a:r>
          </a:p>
          <a:p>
            <a:r>
              <a:rPr lang="en-US" dirty="0"/>
              <a:t>Hybrid model:</a:t>
            </a:r>
          </a:p>
        </p:txBody>
      </p:sp>
    </p:spTree>
    <p:extLst>
      <p:ext uri="{BB962C8B-B14F-4D97-AF65-F5344CB8AC3E}">
        <p14:creationId xmlns:p14="http://schemas.microsoft.com/office/powerpoint/2010/main" val="305554520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0830-F67D-490F-82F2-8DCC2AB41B76}"/>
              </a:ext>
            </a:extLst>
          </p:cNvPr>
          <p:cNvSpPr>
            <a:spLocks noGrp="1"/>
          </p:cNvSpPr>
          <p:nvPr>
            <p:ph type="title"/>
          </p:nvPr>
        </p:nvSpPr>
        <p:spPr/>
        <p:txBody>
          <a:bodyPr/>
          <a:lstStyle/>
          <a:p>
            <a:r>
              <a:rPr lang="en-US" dirty="0"/>
              <a:t>Orlando Hybrid - General Sessions</a:t>
            </a:r>
          </a:p>
        </p:txBody>
      </p:sp>
      <p:sp>
        <p:nvSpPr>
          <p:cNvPr id="4" name="Content Placeholder 2">
            <a:extLst>
              <a:ext uri="{FF2B5EF4-FFF2-40B4-BE49-F238E27FC236}">
                <a16:creationId xmlns:a16="http://schemas.microsoft.com/office/drawing/2014/main" id="{0B5A8B03-94F9-4B18-A0E4-578CE3C6CC4D}"/>
              </a:ext>
            </a:extLst>
          </p:cNvPr>
          <p:cNvSpPr>
            <a:spLocks noGrp="1"/>
          </p:cNvSpPr>
          <p:nvPr>
            <p:ph idx="1"/>
          </p:nvPr>
        </p:nvSpPr>
        <p:spPr>
          <a:xfrm>
            <a:off x="798990" y="2328292"/>
            <a:ext cx="10369119" cy="4254500"/>
          </a:xfrm>
        </p:spPr>
        <p:txBody>
          <a:bodyPr>
            <a:normAutofit/>
          </a:bodyPr>
          <a:lstStyle/>
          <a:p>
            <a:pPr marL="0" indent="0">
              <a:buNone/>
            </a:pPr>
            <a:r>
              <a:rPr lang="en-US" dirty="0"/>
              <a:t>General Sessions will take place in the Orange County Convention Center (OCCC) West Hall A2. Only the following individuals will be allowed in the General Session Meeting Hall:</a:t>
            </a:r>
          </a:p>
          <a:p>
            <a:r>
              <a:rPr lang="en-US" dirty="0"/>
              <a:t>Bishops and Supervisors</a:t>
            </a:r>
          </a:p>
          <a:p>
            <a:r>
              <a:rPr lang="en-US" dirty="0"/>
              <a:t>General Officers and General Officer Spouses</a:t>
            </a:r>
          </a:p>
          <a:p>
            <a:r>
              <a:rPr lang="en-US" dirty="0"/>
              <a:t>Connectional Officers</a:t>
            </a:r>
          </a:p>
          <a:p>
            <a:r>
              <a:rPr lang="en-US" dirty="0"/>
              <a:t>Judicial Council</a:t>
            </a:r>
          </a:p>
          <a:p>
            <a:r>
              <a:rPr lang="en-US" dirty="0"/>
              <a:t>Board of Incorporators</a:t>
            </a:r>
          </a:p>
          <a:p>
            <a:r>
              <a:rPr lang="en-US" dirty="0"/>
              <a:t>College Presidents/Deans</a:t>
            </a:r>
          </a:p>
          <a:p>
            <a:r>
              <a:rPr lang="en-US" dirty="0"/>
              <a:t>CLO &amp; WMS Delegates</a:t>
            </a:r>
          </a:p>
          <a:p>
            <a:r>
              <a:rPr lang="en-US" dirty="0"/>
              <a:t>VIP’s</a:t>
            </a:r>
          </a:p>
          <a:p>
            <a:r>
              <a:rPr lang="en-US" dirty="0"/>
              <a:t>Other Program Participants</a:t>
            </a:r>
          </a:p>
        </p:txBody>
      </p:sp>
      <p:pic>
        <p:nvPicPr>
          <p:cNvPr id="5" name="Picture 4">
            <a:extLst>
              <a:ext uri="{FF2B5EF4-FFF2-40B4-BE49-F238E27FC236}">
                <a16:creationId xmlns:a16="http://schemas.microsoft.com/office/drawing/2014/main" id="{9399F8FC-21BD-4A86-8939-9EAB1766F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pic>
        <p:nvPicPr>
          <p:cNvPr id="8" name="Picture 7">
            <a:extLst>
              <a:ext uri="{FF2B5EF4-FFF2-40B4-BE49-F238E27FC236}">
                <a16:creationId xmlns:a16="http://schemas.microsoft.com/office/drawing/2014/main" id="{ADEBE1A9-5383-479F-BE9B-81D82C181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732" y="3313588"/>
            <a:ext cx="4403988" cy="2945167"/>
          </a:xfrm>
          <a:prstGeom prst="rect">
            <a:avLst/>
          </a:prstGeom>
        </p:spPr>
      </p:pic>
    </p:spTree>
    <p:extLst>
      <p:ext uri="{BB962C8B-B14F-4D97-AF65-F5344CB8AC3E}">
        <p14:creationId xmlns:p14="http://schemas.microsoft.com/office/powerpoint/2010/main" val="306594794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EE926-2CD1-455D-BF02-F23E22B029E8}"/>
              </a:ext>
            </a:extLst>
          </p:cNvPr>
          <p:cNvSpPr>
            <a:spLocks noGrp="1"/>
          </p:cNvSpPr>
          <p:nvPr>
            <p:ph type="title"/>
          </p:nvPr>
        </p:nvSpPr>
        <p:spPr>
          <a:xfrm>
            <a:off x="719091" y="973668"/>
            <a:ext cx="10235953" cy="706964"/>
          </a:xfrm>
        </p:spPr>
        <p:txBody>
          <a:bodyPr/>
          <a:lstStyle/>
          <a:p>
            <a:r>
              <a:rPr lang="en-US" sz="3200" dirty="0"/>
              <a:t>Orlando Hybrid - Delegation Meeting Room (DMR)</a:t>
            </a:r>
          </a:p>
        </p:txBody>
      </p:sp>
      <p:sp>
        <p:nvSpPr>
          <p:cNvPr id="3" name="Content Placeholder 2">
            <a:extLst>
              <a:ext uri="{FF2B5EF4-FFF2-40B4-BE49-F238E27FC236}">
                <a16:creationId xmlns:a16="http://schemas.microsoft.com/office/drawing/2014/main" id="{8FD693EB-83B9-4C45-823B-24B934BC9AA1}"/>
              </a:ext>
            </a:extLst>
          </p:cNvPr>
          <p:cNvSpPr>
            <a:spLocks noGrp="1"/>
          </p:cNvSpPr>
          <p:nvPr>
            <p:ph idx="1"/>
          </p:nvPr>
        </p:nvSpPr>
        <p:spPr>
          <a:xfrm>
            <a:off x="661937" y="3140015"/>
            <a:ext cx="6486525" cy="3535993"/>
          </a:xfrm>
        </p:spPr>
        <p:txBody>
          <a:bodyPr>
            <a:normAutofit/>
          </a:bodyPr>
          <a:lstStyle/>
          <a:p>
            <a:r>
              <a:rPr lang="en-US" dirty="0"/>
              <a:t>Seating at 50% capacity, delegates will be seated at assigned classroom tables spaced to accommodate 1 per 6-foot table</a:t>
            </a:r>
          </a:p>
          <a:p>
            <a:r>
              <a:rPr lang="en-US" dirty="0"/>
              <a:t>Alternates will be seated in assigned chairs behind the delegation spaced 6 feet apart</a:t>
            </a:r>
          </a:p>
          <a:p>
            <a:r>
              <a:rPr lang="en-US" dirty="0"/>
              <a:t>Only Delegates, Alternates and District leadership will be allowed in the DMR</a:t>
            </a:r>
          </a:p>
          <a:p>
            <a:r>
              <a:rPr lang="en-US" dirty="0"/>
              <a:t>Temperature &amp; badge checks will happen daily</a:t>
            </a:r>
          </a:p>
          <a:p>
            <a:r>
              <a:rPr lang="en-US" dirty="0"/>
              <a:t>Rooms will be cleaned/disinfected regularly during scheduled breaks</a:t>
            </a:r>
          </a:p>
        </p:txBody>
      </p:sp>
      <p:pic>
        <p:nvPicPr>
          <p:cNvPr id="4" name="Picture 3">
            <a:extLst>
              <a:ext uri="{FF2B5EF4-FFF2-40B4-BE49-F238E27FC236}">
                <a16:creationId xmlns:a16="http://schemas.microsoft.com/office/drawing/2014/main" id="{8AE7DB0E-98A2-42D2-9DDA-541BCBDA3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54" y="5442823"/>
            <a:ext cx="1093546" cy="1415177"/>
          </a:xfrm>
          <a:prstGeom prst="rect">
            <a:avLst/>
          </a:prstGeom>
        </p:spPr>
      </p:pic>
      <p:sp>
        <p:nvSpPr>
          <p:cNvPr id="5" name="TextBox 4">
            <a:extLst>
              <a:ext uri="{FF2B5EF4-FFF2-40B4-BE49-F238E27FC236}">
                <a16:creationId xmlns:a16="http://schemas.microsoft.com/office/drawing/2014/main" id="{699866A3-F596-41E6-9635-C09C837F42B4}"/>
              </a:ext>
            </a:extLst>
          </p:cNvPr>
          <p:cNvSpPr txBox="1"/>
          <p:nvPr/>
        </p:nvSpPr>
        <p:spPr>
          <a:xfrm>
            <a:off x="556634" y="2262863"/>
            <a:ext cx="11078731" cy="646331"/>
          </a:xfrm>
          <a:prstGeom prst="rect">
            <a:avLst/>
          </a:prstGeom>
          <a:noFill/>
        </p:spPr>
        <p:txBody>
          <a:bodyPr wrap="square" rtlCol="0">
            <a:spAutoFit/>
          </a:bodyPr>
          <a:lstStyle/>
          <a:p>
            <a:r>
              <a:rPr lang="en-US" dirty="0"/>
              <a:t>District delegates/alternates and Chaplains will have a meeting room in either their hotel or the convention center.  In each room:</a:t>
            </a:r>
          </a:p>
        </p:txBody>
      </p:sp>
      <p:pic>
        <p:nvPicPr>
          <p:cNvPr id="9" name="Picture 8">
            <a:extLst>
              <a:ext uri="{FF2B5EF4-FFF2-40B4-BE49-F238E27FC236}">
                <a16:creationId xmlns:a16="http://schemas.microsoft.com/office/drawing/2014/main" id="{BEE10C78-F438-40F4-B762-18A3F936BD02}"/>
              </a:ext>
            </a:extLst>
          </p:cNvPr>
          <p:cNvPicPr>
            <a:picLocks noChangeAspect="1"/>
          </p:cNvPicPr>
          <p:nvPr/>
        </p:nvPicPr>
        <p:blipFill rotWithShape="1">
          <a:blip r:embed="rId3">
            <a:extLst>
              <a:ext uri="{28A0092B-C50C-407E-A947-70E740481C1C}">
                <a14:useLocalDpi xmlns:a14="http://schemas.microsoft.com/office/drawing/2010/main" val="0"/>
              </a:ext>
            </a:extLst>
          </a:blip>
          <a:srcRect r="27916" b="7639"/>
          <a:stretch/>
        </p:blipFill>
        <p:spPr>
          <a:xfrm>
            <a:off x="7470872" y="2786506"/>
            <a:ext cx="4206778" cy="2852293"/>
          </a:xfrm>
          <a:prstGeom prst="rect">
            <a:avLst/>
          </a:prstGeom>
        </p:spPr>
      </p:pic>
    </p:spTree>
    <p:extLst>
      <p:ext uri="{BB962C8B-B14F-4D97-AF65-F5344CB8AC3E}">
        <p14:creationId xmlns:p14="http://schemas.microsoft.com/office/powerpoint/2010/main" val="105357059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4B51-E9D2-458E-B42C-CBEF37431C4C}"/>
              </a:ext>
            </a:extLst>
          </p:cNvPr>
          <p:cNvSpPr>
            <a:spLocks noGrp="1"/>
          </p:cNvSpPr>
          <p:nvPr>
            <p:ph type="title"/>
          </p:nvPr>
        </p:nvSpPr>
        <p:spPr/>
        <p:txBody>
          <a:bodyPr/>
          <a:lstStyle/>
          <a:p>
            <a:pPr algn="ctr"/>
            <a:r>
              <a:rPr lang="en-US" dirty="0"/>
              <a:t>Sample set for Delegation Meeting Room (DMR)</a:t>
            </a:r>
          </a:p>
        </p:txBody>
      </p:sp>
      <p:pic>
        <p:nvPicPr>
          <p:cNvPr id="6" name="Picture Placeholder 5">
            <a:extLst>
              <a:ext uri="{FF2B5EF4-FFF2-40B4-BE49-F238E27FC236}">
                <a16:creationId xmlns:a16="http://schemas.microsoft.com/office/drawing/2014/main" id="{FDF2A440-1DD2-47D6-8B58-79551C4725C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4096" b="24096"/>
          <a:stretch>
            <a:fillRect/>
          </a:stretch>
        </p:blipFill>
        <p:spPr>
          <a:xfrm>
            <a:off x="1154954" y="723900"/>
            <a:ext cx="8825659" cy="3600450"/>
          </a:xfrm>
        </p:spPr>
      </p:pic>
      <p:sp>
        <p:nvSpPr>
          <p:cNvPr id="4" name="Text Placeholder 3">
            <a:extLst>
              <a:ext uri="{FF2B5EF4-FFF2-40B4-BE49-F238E27FC236}">
                <a16:creationId xmlns:a16="http://schemas.microsoft.com/office/drawing/2014/main" id="{2343E0AE-3819-47F1-BEED-B32A8B980687}"/>
              </a:ext>
            </a:extLst>
          </p:cNvPr>
          <p:cNvSpPr>
            <a:spLocks noGrp="1"/>
          </p:cNvSpPr>
          <p:nvPr>
            <p:ph type="body" sz="half" idx="2"/>
          </p:nvPr>
        </p:nvSpPr>
        <p:spPr/>
        <p:txBody>
          <a:bodyPr/>
          <a:lstStyle/>
          <a:p>
            <a:pPr algn="ctr"/>
            <a:r>
              <a:rPr lang="en-US" dirty="0"/>
              <a:t>Delegates will be seated at the classroom tables and alternates will be seated in chairs behind the delegation.</a:t>
            </a:r>
          </a:p>
        </p:txBody>
      </p:sp>
      <p:pic>
        <p:nvPicPr>
          <p:cNvPr id="7" name="Picture 6">
            <a:extLst>
              <a:ext uri="{FF2B5EF4-FFF2-40B4-BE49-F238E27FC236}">
                <a16:creationId xmlns:a16="http://schemas.microsoft.com/office/drawing/2014/main" id="{FCFF6B79-69CA-4B80-A2BB-1BA60130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8804" y="4829076"/>
            <a:ext cx="1093546" cy="1415177"/>
          </a:xfrm>
          <a:prstGeom prst="rect">
            <a:avLst/>
          </a:prstGeom>
        </p:spPr>
      </p:pic>
    </p:spTree>
    <p:extLst>
      <p:ext uri="{BB962C8B-B14F-4D97-AF65-F5344CB8AC3E}">
        <p14:creationId xmlns:p14="http://schemas.microsoft.com/office/powerpoint/2010/main" val="539493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3B28-B832-47D0-A047-A458CCA83AA2}"/>
              </a:ext>
            </a:extLst>
          </p:cNvPr>
          <p:cNvSpPr>
            <a:spLocks noGrp="1"/>
          </p:cNvSpPr>
          <p:nvPr>
            <p:ph type="title"/>
          </p:nvPr>
        </p:nvSpPr>
        <p:spPr/>
        <p:txBody>
          <a:bodyPr/>
          <a:lstStyle/>
          <a:p>
            <a:r>
              <a:rPr lang="en-US" dirty="0"/>
              <a:t>Orlando Hybrid – DMR Equipment</a:t>
            </a:r>
            <a:br>
              <a:rPr lang="en-US" dirty="0"/>
            </a:br>
            <a:endParaRPr lang="en-US" dirty="0"/>
          </a:p>
        </p:txBody>
      </p:sp>
      <p:sp>
        <p:nvSpPr>
          <p:cNvPr id="3" name="Content Placeholder 2">
            <a:extLst>
              <a:ext uri="{FF2B5EF4-FFF2-40B4-BE49-F238E27FC236}">
                <a16:creationId xmlns:a16="http://schemas.microsoft.com/office/drawing/2014/main" id="{91A9C9C4-10C7-49F3-8C21-F543F94C056A}"/>
              </a:ext>
            </a:extLst>
          </p:cNvPr>
          <p:cNvSpPr>
            <a:spLocks noGrp="1"/>
          </p:cNvSpPr>
          <p:nvPr>
            <p:ph idx="1"/>
          </p:nvPr>
        </p:nvSpPr>
        <p:spPr>
          <a:xfrm>
            <a:off x="639368" y="2431127"/>
            <a:ext cx="7004306" cy="3909885"/>
          </a:xfrm>
        </p:spPr>
        <p:txBody>
          <a:bodyPr>
            <a:noAutofit/>
          </a:bodyPr>
          <a:lstStyle/>
          <a:p>
            <a:pPr marL="0" indent="0">
              <a:buNone/>
            </a:pPr>
            <a:r>
              <a:rPr lang="en-US" dirty="0"/>
              <a:t>The following equipment will be in each DMR to provide the capacity to view the sessions, utilize a speaker queue to address the General Conference and vote in real time:</a:t>
            </a:r>
          </a:p>
          <a:p>
            <a:r>
              <a:rPr lang="en-US" dirty="0"/>
              <a:t>Screen &amp; projector (multiple screens will be needed in larger rooms) to view proceedings</a:t>
            </a:r>
          </a:p>
          <a:p>
            <a:r>
              <a:rPr lang="en-US" dirty="0"/>
              <a:t>Two Computers – one to receive the signal, one to send a signal</a:t>
            </a:r>
          </a:p>
          <a:p>
            <a:r>
              <a:rPr lang="en-US" dirty="0"/>
              <a:t>Webcam to be seen when broadcasting</a:t>
            </a:r>
          </a:p>
          <a:p>
            <a:r>
              <a:rPr lang="en-US" dirty="0"/>
              <a:t>Sound system &amp; microphone</a:t>
            </a:r>
          </a:p>
          <a:p>
            <a:r>
              <a:rPr lang="en-US" dirty="0"/>
              <a:t>Speaker Queue iPad</a:t>
            </a:r>
          </a:p>
          <a:p>
            <a:r>
              <a:rPr lang="en-US" dirty="0"/>
              <a:t>Voting keypads (individually packaged)</a:t>
            </a:r>
          </a:p>
          <a:p>
            <a:pPr marL="0" indent="0">
              <a:buNone/>
            </a:pPr>
            <a:r>
              <a:rPr lang="en-US" dirty="0"/>
              <a:t>All equipment will be cleaned and disinfected regularly.</a:t>
            </a:r>
          </a:p>
        </p:txBody>
      </p:sp>
      <p:pic>
        <p:nvPicPr>
          <p:cNvPr id="5" name="Picture 4">
            <a:extLst>
              <a:ext uri="{FF2B5EF4-FFF2-40B4-BE49-F238E27FC236}">
                <a16:creationId xmlns:a16="http://schemas.microsoft.com/office/drawing/2014/main" id="{92CF9209-BB31-493B-8232-3BD783348CB3}"/>
              </a:ext>
            </a:extLst>
          </p:cNvPr>
          <p:cNvPicPr>
            <a:picLocks noChangeAspect="1"/>
          </p:cNvPicPr>
          <p:nvPr/>
        </p:nvPicPr>
        <p:blipFill>
          <a:blip r:embed="rId2"/>
          <a:stretch>
            <a:fillRect/>
          </a:stretch>
        </p:blipFill>
        <p:spPr>
          <a:xfrm>
            <a:off x="8078680" y="2431126"/>
            <a:ext cx="2932414" cy="3909885"/>
          </a:xfrm>
          <a:prstGeom prst="rect">
            <a:avLst/>
          </a:prstGeom>
        </p:spPr>
      </p:pic>
      <p:pic>
        <p:nvPicPr>
          <p:cNvPr id="6" name="Picture 5">
            <a:extLst>
              <a:ext uri="{FF2B5EF4-FFF2-40B4-BE49-F238E27FC236}">
                <a16:creationId xmlns:a16="http://schemas.microsoft.com/office/drawing/2014/main" id="{68D5BA97-3801-445F-9E9D-83964CC8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454" y="5469456"/>
            <a:ext cx="1093546" cy="1415177"/>
          </a:xfrm>
          <a:prstGeom prst="rect">
            <a:avLst/>
          </a:prstGeom>
        </p:spPr>
      </p:pic>
    </p:spTree>
    <p:extLst>
      <p:ext uri="{BB962C8B-B14F-4D97-AF65-F5344CB8AC3E}">
        <p14:creationId xmlns:p14="http://schemas.microsoft.com/office/powerpoint/2010/main" val="2052971251"/>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IMING" val="|1.8|1.1|1|1.3"/>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32477</TotalTime>
  <Words>1505</Words>
  <Application>Microsoft Macintosh PowerPoint</Application>
  <PresentationFormat>Widescreen</PresentationFormat>
  <Paragraphs>124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Century Gothic</vt:lpstr>
      <vt:lpstr>Lucida Calligraphy</vt:lpstr>
      <vt:lpstr>Wingdings 3</vt:lpstr>
      <vt:lpstr>Ion Boardroom</vt:lpstr>
      <vt:lpstr>51st Quadrennial Session of the General Conference</vt:lpstr>
      <vt:lpstr>General Conference Dates</vt:lpstr>
      <vt:lpstr>What is the Orlando Hybrid?</vt:lpstr>
      <vt:lpstr>Why the Orlando Hybrid?</vt:lpstr>
      <vt:lpstr>Orlando Hybrid Modification – Two Cities</vt:lpstr>
      <vt:lpstr>Orlando Hybrid - General Sessions</vt:lpstr>
      <vt:lpstr>Orlando Hybrid - Delegation Meeting Room (DMR)</vt:lpstr>
      <vt:lpstr>Sample set for Delegation Meeting Room (DMR)</vt:lpstr>
      <vt:lpstr>Orlando Hybrid – DMR Equipment </vt:lpstr>
      <vt:lpstr>Orlando Hybrid – Mobile App</vt:lpstr>
      <vt:lpstr>Orlando Hybrid – Paid Observer Meeting Room (POMR)</vt:lpstr>
      <vt:lpstr>Orlando Hybrid – Food Function Options</vt:lpstr>
      <vt:lpstr>Orlando Hybrid - Registration</vt:lpstr>
      <vt:lpstr>Orlando Hybrid – Committee Meetings</vt:lpstr>
      <vt:lpstr>Orlando Hybrid - Hotels</vt:lpstr>
      <vt:lpstr>Orlando Hybrid – Vendors</vt:lpstr>
      <vt:lpstr>Orlando Hybrid - COVID Protocols</vt:lpstr>
      <vt:lpstr>Orlando Hybrid – Medical Support</vt:lpstr>
      <vt:lpstr>Orlando Hybrid - More Information</vt:lpstr>
      <vt:lpstr>  ~ Stay Tuned ~ We look forward to seeing you in  Orlando and South Africa   Two Cities…One Church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GC – Plan C</dc:title>
  <dc:creator>Anita Rankin</dc:creator>
  <cp:lastModifiedBy>Clement Fugh</cp:lastModifiedBy>
  <cp:revision>141</cp:revision>
  <cp:lastPrinted>2021-02-12T15:26:55Z</cp:lastPrinted>
  <dcterms:created xsi:type="dcterms:W3CDTF">2020-10-20T19:33:35Z</dcterms:created>
  <dcterms:modified xsi:type="dcterms:W3CDTF">2021-05-09T00:09:15Z</dcterms:modified>
</cp:coreProperties>
</file>