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67" r:id="rId2"/>
    <p:sldId id="256" r:id="rId3"/>
    <p:sldId id="258" r:id="rId4"/>
    <p:sldId id="294" r:id="rId5"/>
    <p:sldId id="300" r:id="rId6"/>
    <p:sldId id="268" r:id="rId7"/>
    <p:sldId id="260" r:id="rId8"/>
    <p:sldId id="301" r:id="rId9"/>
    <p:sldId id="262" r:id="rId10"/>
    <p:sldId id="266" r:id="rId11"/>
    <p:sldId id="271" r:id="rId12"/>
    <p:sldId id="272" r:id="rId13"/>
    <p:sldId id="273" r:id="rId14"/>
    <p:sldId id="274" r:id="rId15"/>
    <p:sldId id="277" r:id="rId16"/>
    <p:sldId id="288" r:id="rId17"/>
    <p:sldId id="285" r:id="rId18"/>
    <p:sldId id="297" r:id="rId19"/>
    <p:sldId id="290" r:id="rId20"/>
    <p:sldId id="302" r:id="rId21"/>
    <p:sldId id="304" r:id="rId22"/>
    <p:sldId id="303" r:id="rId23"/>
    <p:sldId id="286" r:id="rId24"/>
    <p:sldId id="293" r:id="rId25"/>
    <p:sldId id="28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363"/>
  </p:normalViewPr>
  <p:slideViewPr>
    <p:cSldViewPr snapToGrid="0" snapToObjects="1">
      <p:cViewPr varScale="1">
        <p:scale>
          <a:sx n="76" d="100"/>
          <a:sy n="76" d="100"/>
        </p:scale>
        <p:origin x="142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7D049D-B8AC-1547-BCC9-55CF9AC520D6}" type="datetimeFigureOut">
              <a:rPr lang="en-US" smtClean="0"/>
              <a:t>3/16/19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CA1CCB-75CC-2242-9344-65C9FAFD392E}" type="slidenum">
              <a:rPr lang="en-US" smtClean="0"/>
              <a:t>‹#›</a:t>
            </a:fld>
            <a:endParaRPr lang="en-US"/>
          </a:p>
        </p:txBody>
      </p:sp>
    </p:spTree>
    <p:extLst>
      <p:ext uri="{BB962C8B-B14F-4D97-AF65-F5344CB8AC3E}">
        <p14:creationId xmlns:p14="http://schemas.microsoft.com/office/powerpoint/2010/main" val="11442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had an incident at the last Planning Meeting where the WMS Meeting was called to order without the Supervisor being present.  The meeting was started as the hotel workers were scheduled to set up the room for the WMS Luncheon and we were charged additionally for the use of the room and penalized because we were not to be in the room.</a:t>
            </a:r>
          </a:p>
        </p:txBody>
      </p:sp>
      <p:sp>
        <p:nvSpPr>
          <p:cNvPr id="4" name="Slide Number Placeholder 3"/>
          <p:cNvSpPr>
            <a:spLocks noGrp="1"/>
          </p:cNvSpPr>
          <p:nvPr>
            <p:ph type="sldNum" sz="quarter" idx="5"/>
          </p:nvPr>
        </p:nvSpPr>
        <p:spPr/>
        <p:txBody>
          <a:bodyPr/>
          <a:lstStyle/>
          <a:p>
            <a:fld id="{E4CA1CCB-75CC-2242-9344-65C9FAFD392E}" type="slidenum">
              <a:rPr lang="en-US" smtClean="0"/>
              <a:t>21</a:t>
            </a:fld>
            <a:endParaRPr lang="en-US"/>
          </a:p>
        </p:txBody>
      </p:sp>
    </p:spTree>
    <p:extLst>
      <p:ext uri="{BB962C8B-B14F-4D97-AF65-F5344CB8AC3E}">
        <p14:creationId xmlns:p14="http://schemas.microsoft.com/office/powerpoint/2010/main" val="1991107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3/16/19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3/16/19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3/16/19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3/16/19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3/16/19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3/16/19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3/16/19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3/16/19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3/16/19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3/16/19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3/16/19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3/16/19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43175" y="1657350"/>
            <a:ext cx="9458325" cy="1328737"/>
          </a:xfrm>
        </p:spPr>
        <p:txBody>
          <a:bodyPr/>
          <a:lstStyle/>
          <a:p>
            <a:r>
              <a:rPr lang="en-US" sz="2000" b="1" dirty="0">
                <a:solidFill>
                  <a:srgbClr val="0070C0"/>
                </a:solidFill>
                <a:latin typeface="Imprint MT Shadow" charset="0"/>
                <a:ea typeface="Imprint MT Shadow" charset="0"/>
                <a:cs typeface="Imprint MT Shadow" charset="0"/>
              </a:rPr>
              <a:t>AFRICAN  METHODIST  EPISCOPAL  CHURCH</a:t>
            </a:r>
            <a:br>
              <a:rPr lang="en-US" sz="2000" b="1" dirty="0">
                <a:solidFill>
                  <a:srgbClr val="0070C0"/>
                </a:solidFill>
                <a:latin typeface="Imprint MT Shadow" charset="0"/>
                <a:ea typeface="Imprint MT Shadow" charset="0"/>
                <a:cs typeface="Imprint MT Shadow" charset="0"/>
              </a:rPr>
            </a:br>
            <a:r>
              <a:rPr lang="en-US" sz="2000" b="1" dirty="0">
                <a:solidFill>
                  <a:srgbClr val="0070C0"/>
                </a:solidFill>
                <a:latin typeface="Imprint MT Shadow" charset="0"/>
                <a:ea typeface="Imprint MT Shadow" charset="0"/>
                <a:cs typeface="Imprint MT Shadow" charset="0"/>
              </a:rPr>
              <a:t> FIFTH  EPISCOPAL  DISTRICT</a:t>
            </a:r>
            <a:br>
              <a:rPr lang="en-US" sz="2000" b="1" dirty="0">
                <a:solidFill>
                  <a:srgbClr val="0070C0"/>
                </a:solidFill>
                <a:latin typeface="Imprint MT Shadow" charset="0"/>
                <a:ea typeface="Imprint MT Shadow" charset="0"/>
                <a:cs typeface="Imprint MT Shadow" charset="0"/>
              </a:rPr>
            </a:br>
            <a:r>
              <a:rPr lang="en-US" sz="2000" b="1" dirty="0">
                <a:solidFill>
                  <a:srgbClr val="0070C0"/>
                </a:solidFill>
                <a:latin typeface="Imprint MT Shadow" charset="0"/>
                <a:ea typeface="Imprint MT Shadow" charset="0"/>
                <a:cs typeface="Imprint MT Shadow" charset="0"/>
              </a:rPr>
              <a:t>WOMEN’S  MISSIONARY  SOCIETY</a:t>
            </a:r>
            <a:br>
              <a:rPr lang="en-US" sz="2000" b="1" dirty="0">
                <a:solidFill>
                  <a:srgbClr val="0070C0"/>
                </a:solidFill>
                <a:latin typeface="Imprint MT Shadow" charset="0"/>
                <a:ea typeface="Imprint MT Shadow" charset="0"/>
                <a:cs typeface="Imprint MT Shadow" charset="0"/>
              </a:rPr>
            </a:br>
            <a:br>
              <a:rPr lang="en-US" sz="2000" b="1" dirty="0">
                <a:solidFill>
                  <a:srgbClr val="0070C0"/>
                </a:solidFill>
                <a:latin typeface="Imprint MT Shadow" charset="0"/>
                <a:ea typeface="Imprint MT Shadow" charset="0"/>
                <a:cs typeface="Imprint MT Shadow" charset="0"/>
              </a:rPr>
            </a:br>
            <a:r>
              <a:rPr lang="en-US" sz="2000" b="1" i="1" dirty="0">
                <a:solidFill>
                  <a:srgbClr val="0070C0"/>
                </a:solidFill>
              </a:rPr>
              <a:t>Transforming Lives, Building Communities</a:t>
            </a:r>
            <a:br>
              <a:rPr lang="en-US" sz="2000" b="1" dirty="0">
                <a:solidFill>
                  <a:srgbClr val="0070C0"/>
                </a:solidFill>
              </a:rPr>
            </a:br>
            <a:r>
              <a:rPr lang="en-US" sz="2000" b="1" i="1" dirty="0">
                <a:solidFill>
                  <a:srgbClr val="0070C0"/>
                </a:solidFill>
              </a:rPr>
              <a:t>Impacting the World</a:t>
            </a:r>
            <a:br>
              <a:rPr lang="en-US" sz="2000" dirty="0"/>
            </a:br>
            <a:endParaRPr lang="en-US" sz="3200"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5714999" y="2757489"/>
            <a:ext cx="2386013" cy="2971800"/>
          </a:xfrm>
          <a:prstGeom prst="rect">
            <a:avLst/>
          </a:prstGeom>
          <a:noFill/>
          <a:ln>
            <a:noFill/>
          </a:ln>
        </p:spPr>
      </p:pic>
    </p:spTree>
    <p:extLst>
      <p:ext uri="{BB962C8B-B14F-4D97-AF65-F5344CB8AC3E}">
        <p14:creationId xmlns:p14="http://schemas.microsoft.com/office/powerpoint/2010/main" val="740051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685800"/>
          </a:xfrm>
        </p:spPr>
        <p:txBody>
          <a:bodyPr>
            <a:normAutofit/>
          </a:bodyPr>
          <a:lstStyle/>
          <a:p>
            <a:r>
              <a:rPr lang="en-US" sz="3600" b="1" dirty="0">
                <a:solidFill>
                  <a:srgbClr val="0070C0"/>
                </a:solidFill>
              </a:rPr>
              <a:t>WMS PROJECTS FOR MID-YEAR 2019:</a:t>
            </a:r>
          </a:p>
        </p:txBody>
      </p:sp>
      <p:sp>
        <p:nvSpPr>
          <p:cNvPr id="3" name="Content Placeholder 2"/>
          <p:cNvSpPr>
            <a:spLocks noGrp="1"/>
          </p:cNvSpPr>
          <p:nvPr>
            <p:ph idx="1"/>
          </p:nvPr>
        </p:nvSpPr>
        <p:spPr>
          <a:xfrm>
            <a:off x="1371600" y="1371600"/>
            <a:ext cx="9601199" cy="4495800"/>
          </a:xfrm>
        </p:spPr>
        <p:txBody>
          <a:bodyPr>
            <a:normAutofit lnSpcReduction="10000"/>
          </a:bodyPr>
          <a:lstStyle/>
          <a:p>
            <a:pPr marL="514350" marR="0" lvl="0" indent="-514350" defTabSz="914400" eaLnBrk="1" fontAlgn="auto" latinLnBrk="0" hangingPunct="1">
              <a:lnSpc>
                <a:spcPct val="100000"/>
              </a:lnSpc>
              <a:spcBef>
                <a:spcPts val="0"/>
              </a:spcBef>
              <a:spcAft>
                <a:spcPts val="0"/>
              </a:spcAft>
              <a:buClrTx/>
              <a:buSzTx/>
              <a:buFont typeface="+mj-lt"/>
              <a:buAutoNum type="arabicPeriod"/>
              <a:tabLst/>
              <a:defRPr/>
            </a:pPr>
            <a:r>
              <a:rPr lang="en-US" sz="2800" b="1" dirty="0">
                <a:solidFill>
                  <a:srgbClr val="0070C0"/>
                </a:solidFill>
              </a:rPr>
              <a:t>Operation Breakthrough – Mission Possible Project</a:t>
            </a:r>
          </a:p>
          <a:p>
            <a:pPr marL="0" marR="0" lvl="0" indent="0" defTabSz="914400" eaLnBrk="1" fontAlgn="auto" latinLnBrk="0" hangingPunct="1">
              <a:lnSpc>
                <a:spcPct val="100000"/>
              </a:lnSpc>
              <a:spcBef>
                <a:spcPts val="0"/>
              </a:spcBef>
              <a:spcAft>
                <a:spcPts val="0"/>
              </a:spcAft>
              <a:buClrTx/>
              <a:buSzTx/>
              <a:buNone/>
              <a:tabLst/>
              <a:defRPr/>
            </a:pPr>
            <a:endParaRPr lang="en-US" sz="2800" b="1" dirty="0">
              <a:solidFill>
                <a:srgbClr val="0070C0"/>
              </a:solidFill>
            </a:endParaRPr>
          </a:p>
          <a:p>
            <a:pPr marL="514350" indent="-514350">
              <a:lnSpc>
                <a:spcPct val="100000"/>
              </a:lnSpc>
              <a:spcBef>
                <a:spcPts val="0"/>
              </a:spcBef>
              <a:spcAft>
                <a:spcPts val="0"/>
              </a:spcAft>
              <a:buAutoNum type="arabicPeriod" startAt="2"/>
            </a:pPr>
            <a:r>
              <a:rPr lang="en-US" sz="2800" b="1" dirty="0">
                <a:solidFill>
                  <a:srgbClr val="0070C0"/>
                </a:solidFill>
              </a:rPr>
              <a:t>Healing Pathways</a:t>
            </a:r>
          </a:p>
          <a:p>
            <a:pPr marL="0" indent="0">
              <a:lnSpc>
                <a:spcPct val="100000"/>
              </a:lnSpc>
              <a:spcBef>
                <a:spcPts val="0"/>
              </a:spcBef>
              <a:spcAft>
                <a:spcPts val="0"/>
              </a:spcAft>
              <a:buNone/>
            </a:pPr>
            <a:endParaRPr lang="en-US" sz="2800" b="1" dirty="0">
              <a:solidFill>
                <a:srgbClr val="0070C0"/>
              </a:solidFill>
            </a:endParaRPr>
          </a:p>
          <a:p>
            <a:pPr marL="0" indent="0">
              <a:lnSpc>
                <a:spcPct val="100000"/>
              </a:lnSpc>
              <a:spcBef>
                <a:spcPts val="0"/>
              </a:spcBef>
              <a:spcAft>
                <a:spcPts val="0"/>
              </a:spcAft>
              <a:buNone/>
            </a:pPr>
            <a:endParaRPr lang="en-US" sz="2800" b="1" dirty="0">
              <a:solidFill>
                <a:srgbClr val="0070C0"/>
              </a:solidFill>
            </a:endParaRPr>
          </a:p>
          <a:p>
            <a:pPr marL="0" indent="0">
              <a:lnSpc>
                <a:spcPct val="100000"/>
              </a:lnSpc>
              <a:spcBef>
                <a:spcPts val="0"/>
              </a:spcBef>
              <a:spcAft>
                <a:spcPts val="0"/>
              </a:spcAft>
              <a:buNone/>
            </a:pPr>
            <a:endParaRPr lang="en-US" sz="2400" b="1" dirty="0">
              <a:solidFill>
                <a:srgbClr val="0070C0"/>
              </a:solidFill>
            </a:endParaRPr>
          </a:p>
          <a:p>
            <a:pPr marL="0" indent="0">
              <a:lnSpc>
                <a:spcPct val="100000"/>
              </a:lnSpc>
              <a:spcBef>
                <a:spcPts val="0"/>
              </a:spcBef>
              <a:spcAft>
                <a:spcPts val="0"/>
              </a:spcAft>
              <a:buNone/>
            </a:pPr>
            <a:r>
              <a:rPr lang="en-US" sz="3200" b="1" dirty="0">
                <a:solidFill>
                  <a:srgbClr val="FF0000"/>
                </a:solidFill>
              </a:rPr>
              <a:t>Our Prime Purpose in Life is to Help People and If We Can’t Help Them – then PLEASE Don’t Hurt Them**</a:t>
            </a:r>
          </a:p>
          <a:p>
            <a:pPr marL="0" indent="0">
              <a:lnSpc>
                <a:spcPct val="100000"/>
              </a:lnSpc>
              <a:spcBef>
                <a:spcPts val="0"/>
              </a:spcBef>
              <a:spcAft>
                <a:spcPts val="0"/>
              </a:spcAft>
              <a:buNone/>
            </a:pPr>
            <a:endParaRPr lang="en-US" sz="2400" b="1" dirty="0">
              <a:solidFill>
                <a:srgbClr val="0070C0"/>
              </a:solidFill>
            </a:endParaRPr>
          </a:p>
          <a:p>
            <a:pPr marL="0" indent="0" algn="just">
              <a:lnSpc>
                <a:spcPct val="100000"/>
              </a:lnSpc>
              <a:spcBef>
                <a:spcPts val="0"/>
              </a:spcBef>
              <a:spcAft>
                <a:spcPts val="0"/>
              </a:spcAft>
              <a:buNone/>
            </a:pPr>
            <a:r>
              <a:rPr lang="en-US" sz="2400" b="1" dirty="0">
                <a:solidFill>
                  <a:srgbClr val="FF0000"/>
                </a:solidFill>
              </a:rPr>
              <a:t>**</a:t>
            </a:r>
            <a:r>
              <a:rPr lang="en-US" sz="2400" b="1" dirty="0">
                <a:solidFill>
                  <a:srgbClr val="0070C0"/>
                </a:solidFill>
              </a:rPr>
              <a:t>From the Movie “</a:t>
            </a:r>
            <a:r>
              <a:rPr lang="en-US" sz="2400" b="1" i="1" dirty="0">
                <a:solidFill>
                  <a:srgbClr val="0070C0"/>
                </a:solidFill>
              </a:rPr>
              <a:t>Almost Christmas,” released November 3, 2016</a:t>
            </a:r>
            <a:r>
              <a:rPr lang="en-US" sz="2400" b="1" dirty="0">
                <a:solidFill>
                  <a:srgbClr val="0070C0"/>
                </a:solidFill>
              </a:rPr>
              <a:t>  - quote by Dalia Lama</a:t>
            </a:r>
          </a:p>
          <a:p>
            <a:pPr marL="0" indent="0">
              <a:lnSpc>
                <a:spcPct val="100000"/>
              </a:lnSpc>
              <a:spcBef>
                <a:spcPts val="0"/>
              </a:spcBef>
              <a:spcAft>
                <a:spcPts val="0"/>
              </a:spcAft>
              <a:buNone/>
            </a:pPr>
            <a:endParaRPr lang="en-US" sz="2400" b="1" dirty="0">
              <a:solidFill>
                <a:srgbClr val="0070C0"/>
              </a:solidFill>
            </a:endParaRPr>
          </a:p>
          <a:p>
            <a:pPr marL="514350" marR="0" lvl="0" indent="-514350" defTabSz="914400" eaLnBrk="1" fontAlgn="auto" latinLnBrk="0" hangingPunct="1">
              <a:lnSpc>
                <a:spcPct val="100000"/>
              </a:lnSpc>
              <a:spcBef>
                <a:spcPts val="0"/>
              </a:spcBef>
              <a:spcAft>
                <a:spcPts val="0"/>
              </a:spcAft>
              <a:buClrTx/>
              <a:buSzTx/>
              <a:buFont typeface="+mj-lt"/>
              <a:buAutoNum type="arabicPeriod"/>
              <a:tabLst/>
              <a:defRPr/>
            </a:pPr>
            <a:endParaRPr lang="en-US" sz="2800" dirty="0"/>
          </a:p>
          <a:p>
            <a:pPr marL="514350" marR="0" lvl="0" indent="-514350" defTabSz="914400" eaLnBrk="1" fontAlgn="auto" latinLnBrk="0" hangingPunct="1">
              <a:lnSpc>
                <a:spcPct val="100000"/>
              </a:lnSpc>
              <a:spcBef>
                <a:spcPts val="0"/>
              </a:spcBef>
              <a:spcAft>
                <a:spcPts val="0"/>
              </a:spcAft>
              <a:buClrTx/>
              <a:buSzTx/>
              <a:buFont typeface="+mj-lt"/>
              <a:buAutoNum type="arabicPeriod"/>
              <a:tabLst/>
              <a:defRPr/>
            </a:pPr>
            <a:endParaRPr lang="en-US" sz="2800" dirty="0"/>
          </a:p>
        </p:txBody>
      </p:sp>
    </p:spTree>
    <p:extLst>
      <p:ext uri="{BB962C8B-B14F-4D97-AF65-F5344CB8AC3E}">
        <p14:creationId xmlns:p14="http://schemas.microsoft.com/office/powerpoint/2010/main" val="1150769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43013" y="371475"/>
            <a:ext cx="9916054" cy="6097058"/>
          </a:xfrm>
        </p:spPr>
        <p:txBody>
          <a:bodyPr>
            <a:normAutofit fontScale="92500"/>
          </a:bodyPr>
          <a:lstStyle/>
          <a:p>
            <a:pPr marL="0" indent="0">
              <a:buNone/>
            </a:pPr>
            <a:r>
              <a:rPr lang="en-US" sz="3500" b="1" dirty="0">
                <a:solidFill>
                  <a:srgbClr val="0070C0"/>
                </a:solidFill>
              </a:rPr>
              <a:t>NGO Sustainable Goals</a:t>
            </a:r>
            <a:endParaRPr lang="en-US" sz="3500" dirty="0">
              <a:solidFill>
                <a:srgbClr val="0070C0"/>
              </a:solidFill>
            </a:endParaRPr>
          </a:p>
          <a:p>
            <a:pPr algn="just"/>
            <a:r>
              <a:rPr lang="en-US" sz="2800" dirty="0">
                <a:solidFill>
                  <a:srgbClr val="0070C0"/>
                </a:solidFill>
              </a:rPr>
              <a:t>Each Conference will choose two or more of the 17 Sustainable Developmental Goals (SDGs)for their Conference projects </a:t>
            </a:r>
            <a:r>
              <a:rPr lang="mr-IN" sz="2800" dirty="0">
                <a:solidFill>
                  <a:srgbClr val="0070C0"/>
                </a:solidFill>
              </a:rPr>
              <a:t>–</a:t>
            </a:r>
            <a:r>
              <a:rPr lang="en-US" sz="2800" dirty="0">
                <a:solidFill>
                  <a:srgbClr val="0070C0"/>
                </a:solidFill>
              </a:rPr>
              <a:t> choose carefully and be creative!!  Lets see how we can connect our Sustainable Goals to our Pentecost theme!!!  Let’s look closely at ‘building strong communities, Peace and Justice, Inequality, etc.  Let’s look at some of the really hard issues affecting us now. </a:t>
            </a:r>
          </a:p>
          <a:p>
            <a:pPr algn="just"/>
            <a:r>
              <a:rPr lang="en-US" sz="2800" dirty="0">
                <a:solidFill>
                  <a:srgbClr val="0070C0"/>
                </a:solidFill>
              </a:rPr>
              <a:t>Each conference will report their Sustainable Goals to the WMS Episcopal President.</a:t>
            </a:r>
          </a:p>
          <a:p>
            <a:pPr algn="just"/>
            <a:r>
              <a:rPr lang="en-US" sz="2800" dirty="0">
                <a:solidFill>
                  <a:srgbClr val="0070C0"/>
                </a:solidFill>
              </a:rPr>
              <a:t>This information must also be submitted to our </a:t>
            </a:r>
            <a:r>
              <a:rPr lang="en-US" sz="2800" b="1" u="sng" dirty="0">
                <a:solidFill>
                  <a:srgbClr val="0070C0"/>
                </a:solidFill>
              </a:rPr>
              <a:t>Fifth District NGO </a:t>
            </a:r>
            <a:r>
              <a:rPr lang="en-US" sz="2800" b="1" u="sng" dirty="0" err="1">
                <a:solidFill>
                  <a:srgbClr val="0070C0"/>
                </a:solidFill>
              </a:rPr>
              <a:t>Liason</a:t>
            </a:r>
            <a:r>
              <a:rPr lang="en-US" sz="2800" b="1" u="sng" dirty="0">
                <a:solidFill>
                  <a:srgbClr val="0070C0"/>
                </a:solidFill>
              </a:rPr>
              <a:t>, Sister Irma Douglas-</a:t>
            </a:r>
            <a:r>
              <a:rPr lang="en-US" sz="2800" b="1" u="sng" dirty="0" err="1">
                <a:solidFill>
                  <a:srgbClr val="0070C0"/>
                </a:solidFill>
              </a:rPr>
              <a:t>Lastra</a:t>
            </a:r>
            <a:endParaRPr lang="en-US" sz="2800" b="1" u="sng" dirty="0">
              <a:solidFill>
                <a:srgbClr val="0070C0"/>
              </a:solidFill>
            </a:endParaRPr>
          </a:p>
          <a:p>
            <a:pPr algn="just"/>
            <a:r>
              <a:rPr lang="en-US" sz="2800" dirty="0">
                <a:solidFill>
                  <a:srgbClr val="0070C0"/>
                </a:solidFill>
              </a:rPr>
              <a:t>Reporting of Sustainable Goals will be included in all Conference Literary Reports </a:t>
            </a:r>
            <a:r>
              <a:rPr lang="mr-IN" sz="2800" dirty="0">
                <a:solidFill>
                  <a:srgbClr val="0070C0"/>
                </a:solidFill>
              </a:rPr>
              <a:t>–</a:t>
            </a:r>
            <a:r>
              <a:rPr lang="en-US" sz="2800" dirty="0">
                <a:solidFill>
                  <a:srgbClr val="0070C0"/>
                </a:solidFill>
              </a:rPr>
              <a:t> this information will be extracted and placed in our District’s NGO report to the United Nations.</a:t>
            </a:r>
          </a:p>
        </p:txBody>
      </p:sp>
    </p:spTree>
    <p:extLst>
      <p:ext uri="{BB962C8B-B14F-4D97-AF65-F5344CB8AC3E}">
        <p14:creationId xmlns:p14="http://schemas.microsoft.com/office/powerpoint/2010/main" val="1839655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4425" y="171450"/>
            <a:ext cx="10801350" cy="5695950"/>
          </a:xfrm>
        </p:spPr>
        <p:txBody>
          <a:bodyPr>
            <a:normAutofit lnSpcReduction="10000"/>
          </a:bodyPr>
          <a:lstStyle/>
          <a:p>
            <a:pPr marL="0" indent="0">
              <a:buNone/>
            </a:pPr>
            <a:endParaRPr lang="en-US" sz="2800" dirty="0">
              <a:solidFill>
                <a:srgbClr val="0070C0"/>
              </a:solidFill>
            </a:endParaRPr>
          </a:p>
          <a:p>
            <a:pPr marL="0" indent="0" algn="ctr">
              <a:buNone/>
            </a:pPr>
            <a:r>
              <a:rPr lang="en-US" sz="2800" b="1" dirty="0">
                <a:solidFill>
                  <a:srgbClr val="0070C0"/>
                </a:solidFill>
              </a:rPr>
              <a:t>  </a:t>
            </a:r>
            <a:r>
              <a:rPr lang="en-US" sz="3200" b="1" dirty="0">
                <a:solidFill>
                  <a:srgbClr val="0070C0"/>
                </a:solidFill>
              </a:rPr>
              <a:t>2015 </a:t>
            </a:r>
            <a:r>
              <a:rPr lang="mr-IN" sz="3200" b="1" dirty="0">
                <a:solidFill>
                  <a:srgbClr val="0070C0"/>
                </a:solidFill>
              </a:rPr>
              <a:t>–</a:t>
            </a:r>
            <a:r>
              <a:rPr lang="en-US" sz="3200" b="1" dirty="0">
                <a:solidFill>
                  <a:srgbClr val="0070C0"/>
                </a:solidFill>
              </a:rPr>
              <a:t> 2024 </a:t>
            </a:r>
          </a:p>
          <a:p>
            <a:pPr marL="0" indent="0" algn="just">
              <a:buNone/>
            </a:pPr>
            <a:r>
              <a:rPr lang="en-US" sz="2800" b="1" dirty="0">
                <a:solidFill>
                  <a:srgbClr val="0070C0"/>
                </a:solidFill>
              </a:rPr>
              <a:t>             </a:t>
            </a:r>
            <a:r>
              <a:rPr lang="en-US" sz="3200" b="1" dirty="0">
                <a:solidFill>
                  <a:srgbClr val="0070C0"/>
                </a:solidFill>
              </a:rPr>
              <a:t>The International Decade of People of African Decent  </a:t>
            </a:r>
          </a:p>
          <a:p>
            <a:pPr marL="0" indent="0" algn="just">
              <a:buNone/>
            </a:pPr>
            <a:endParaRPr lang="en-US" sz="2800" b="1" dirty="0">
              <a:solidFill>
                <a:srgbClr val="0070C0"/>
              </a:solidFill>
            </a:endParaRPr>
          </a:p>
          <a:p>
            <a:r>
              <a:rPr lang="en-US" sz="2800" b="1" dirty="0">
                <a:solidFill>
                  <a:srgbClr val="0070C0"/>
                </a:solidFill>
              </a:rPr>
              <a:t>Came out of the United Nations Conference on Racism</a:t>
            </a:r>
          </a:p>
          <a:p>
            <a:r>
              <a:rPr lang="en-US" sz="2800" b="1" dirty="0">
                <a:solidFill>
                  <a:srgbClr val="0070C0"/>
                </a:solidFill>
              </a:rPr>
              <a:t>Was created over a decade ago   </a:t>
            </a:r>
          </a:p>
          <a:p>
            <a:pPr algn="just"/>
            <a:r>
              <a:rPr lang="en-US" sz="2800" b="1" dirty="0">
                <a:solidFill>
                  <a:srgbClr val="0070C0"/>
                </a:solidFill>
              </a:rPr>
              <a:t>Focus to be on issues affecting the conditions of People of African Decent Everywhere – </a:t>
            </a:r>
            <a:r>
              <a:rPr lang="en-US" sz="2800" b="1" u="sng" dirty="0">
                <a:solidFill>
                  <a:srgbClr val="0070C0"/>
                </a:solidFill>
              </a:rPr>
              <a:t>BUT we will focus on all people of color</a:t>
            </a:r>
            <a:r>
              <a:rPr lang="en-US" sz="2800" b="1" dirty="0">
                <a:solidFill>
                  <a:srgbClr val="0070C0"/>
                </a:solidFill>
              </a:rPr>
              <a:t>:  Racism, Human Rights, Education, Healthcare, Living Conditions, Economic Barriers, Gentrification of Our Communities, Equal Opportunities, Police Brutality, Reparations </a:t>
            </a:r>
            <a:r>
              <a:rPr lang="mr-IN" sz="2800" b="1" dirty="0">
                <a:solidFill>
                  <a:srgbClr val="0070C0"/>
                </a:solidFill>
              </a:rPr>
              <a:t>–</a:t>
            </a:r>
            <a:r>
              <a:rPr lang="en-US" sz="2800" b="1" dirty="0">
                <a:solidFill>
                  <a:srgbClr val="0070C0"/>
                </a:solidFill>
              </a:rPr>
              <a:t> anything that affects the lives and well-being of People of Color.</a:t>
            </a:r>
          </a:p>
          <a:p>
            <a:pPr marL="514350" indent="-514350">
              <a:buFont typeface="+mj-lt"/>
              <a:buAutoNum type="arabicPeriod"/>
            </a:pPr>
            <a:endParaRPr lang="en-US" sz="2400" dirty="0">
              <a:solidFill>
                <a:srgbClr val="0070C0"/>
              </a:solidFill>
            </a:endParaRPr>
          </a:p>
        </p:txBody>
      </p:sp>
    </p:spTree>
    <p:extLst>
      <p:ext uri="{BB962C8B-B14F-4D97-AF65-F5344CB8AC3E}">
        <p14:creationId xmlns:p14="http://schemas.microsoft.com/office/powerpoint/2010/main" val="1054765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8532" y="474133"/>
            <a:ext cx="9727143" cy="6040967"/>
          </a:xfrm>
        </p:spPr>
        <p:txBody>
          <a:bodyPr>
            <a:normAutofit fontScale="85000" lnSpcReduction="20000"/>
          </a:bodyPr>
          <a:lstStyle/>
          <a:p>
            <a:pPr marL="0" indent="0">
              <a:buNone/>
            </a:pPr>
            <a:r>
              <a:rPr lang="en-US" sz="3500" b="1" dirty="0">
                <a:solidFill>
                  <a:srgbClr val="0070C0"/>
                </a:solidFill>
              </a:rPr>
              <a:t>                 United Nations Sustainable Goals</a:t>
            </a:r>
          </a:p>
          <a:p>
            <a:pPr marL="514350" indent="-514350">
              <a:buFont typeface="+mj-lt"/>
              <a:buAutoNum type="arabicPeriod"/>
            </a:pPr>
            <a:r>
              <a:rPr lang="en-US" sz="3000" b="1" dirty="0">
                <a:solidFill>
                  <a:srgbClr val="0070C0"/>
                </a:solidFill>
              </a:rPr>
              <a:t>No Poverty – </a:t>
            </a:r>
            <a:r>
              <a:rPr lang="en-US" b="1" dirty="0">
                <a:solidFill>
                  <a:srgbClr val="0070C0"/>
                </a:solidFill>
              </a:rPr>
              <a:t>NO one in the United States should live needing basic housing, clean water, access to healthcare. </a:t>
            </a:r>
            <a:r>
              <a:rPr lang="en-US" sz="3000" b="1" dirty="0">
                <a:solidFill>
                  <a:srgbClr val="0070C0"/>
                </a:solidFill>
              </a:rPr>
              <a:t> </a:t>
            </a:r>
          </a:p>
          <a:p>
            <a:pPr marL="457200" lvl="0" indent="-457200">
              <a:buFont typeface="+mj-lt"/>
              <a:buAutoNum type="arabicPeriod"/>
            </a:pPr>
            <a:r>
              <a:rPr lang="en-US" sz="3000" b="1" dirty="0">
                <a:solidFill>
                  <a:srgbClr val="0070C0"/>
                </a:solidFill>
              </a:rPr>
              <a:t>Zero Hunger – </a:t>
            </a:r>
            <a:r>
              <a:rPr lang="en-US" b="1" dirty="0">
                <a:solidFill>
                  <a:srgbClr val="0070C0"/>
                </a:solidFill>
              </a:rPr>
              <a:t>Everyone deserves a decent meal</a:t>
            </a:r>
            <a:endParaRPr lang="en-US" sz="3000" b="1" dirty="0">
              <a:solidFill>
                <a:srgbClr val="0070C0"/>
              </a:solidFill>
            </a:endParaRPr>
          </a:p>
          <a:p>
            <a:pPr marL="457200" lvl="0" indent="-457200">
              <a:buFont typeface="+mj-lt"/>
              <a:buAutoNum type="arabicPeriod"/>
            </a:pPr>
            <a:r>
              <a:rPr lang="en-US" sz="3000" b="1" dirty="0">
                <a:solidFill>
                  <a:srgbClr val="0070C0"/>
                </a:solidFill>
              </a:rPr>
              <a:t>Good Health and Well-Being – </a:t>
            </a:r>
            <a:r>
              <a:rPr lang="en-US" b="1" dirty="0">
                <a:solidFill>
                  <a:srgbClr val="0070C0"/>
                </a:solidFill>
              </a:rPr>
              <a:t>ALL people deserve affordable healthcare</a:t>
            </a:r>
            <a:endParaRPr lang="en-US" sz="3000" b="1" dirty="0">
              <a:solidFill>
                <a:srgbClr val="0070C0"/>
              </a:solidFill>
            </a:endParaRPr>
          </a:p>
          <a:p>
            <a:pPr marL="457200" lvl="0" indent="-457200">
              <a:buFont typeface="+mj-lt"/>
              <a:buAutoNum type="arabicPeriod"/>
            </a:pPr>
            <a:r>
              <a:rPr lang="en-US" sz="3000" b="1" dirty="0">
                <a:solidFill>
                  <a:srgbClr val="0070C0"/>
                </a:solidFill>
              </a:rPr>
              <a:t>Quality Education – </a:t>
            </a:r>
            <a:r>
              <a:rPr lang="en-US" b="1" dirty="0">
                <a:solidFill>
                  <a:srgbClr val="0070C0"/>
                </a:solidFill>
              </a:rPr>
              <a:t>ALL Children deserve the right to a good education</a:t>
            </a:r>
            <a:endParaRPr lang="en-US" sz="3000" b="1" dirty="0">
              <a:solidFill>
                <a:srgbClr val="0070C0"/>
              </a:solidFill>
            </a:endParaRPr>
          </a:p>
          <a:p>
            <a:pPr marL="457200" lvl="0" indent="-457200">
              <a:buFont typeface="+mj-lt"/>
              <a:buAutoNum type="arabicPeriod"/>
            </a:pPr>
            <a:r>
              <a:rPr lang="en-US" sz="3000" b="1" dirty="0">
                <a:solidFill>
                  <a:srgbClr val="0070C0"/>
                </a:solidFill>
              </a:rPr>
              <a:t>Gender Equality  - </a:t>
            </a:r>
            <a:r>
              <a:rPr lang="en-US" b="1" dirty="0">
                <a:solidFill>
                  <a:srgbClr val="0070C0"/>
                </a:solidFill>
              </a:rPr>
              <a:t>the RIGHTS of all people – HUMAN RIGHTS IS CIVIL RIGHTS</a:t>
            </a:r>
            <a:r>
              <a:rPr lang="en-US" sz="3000" b="1" dirty="0">
                <a:solidFill>
                  <a:srgbClr val="0070C0"/>
                </a:solidFill>
              </a:rPr>
              <a:t> </a:t>
            </a:r>
          </a:p>
          <a:p>
            <a:pPr marL="457200" lvl="0" indent="-457200">
              <a:buFont typeface="+mj-lt"/>
              <a:buAutoNum type="arabicPeriod"/>
            </a:pPr>
            <a:r>
              <a:rPr lang="en-US" sz="3000" b="1" dirty="0">
                <a:solidFill>
                  <a:srgbClr val="0070C0"/>
                </a:solidFill>
              </a:rPr>
              <a:t>Clean Water and Sanitation – </a:t>
            </a:r>
            <a:r>
              <a:rPr lang="en-US" b="1" dirty="0">
                <a:solidFill>
                  <a:srgbClr val="0070C0"/>
                </a:solidFill>
              </a:rPr>
              <a:t>there is no reason no one in the US cannot have access to clean drinking water and sanitary environments</a:t>
            </a:r>
            <a:endParaRPr lang="en-US" sz="3000" b="1" dirty="0">
              <a:solidFill>
                <a:srgbClr val="0070C0"/>
              </a:solidFill>
            </a:endParaRPr>
          </a:p>
          <a:p>
            <a:pPr marL="457200" lvl="0" indent="-457200">
              <a:buFont typeface="+mj-lt"/>
              <a:buAutoNum type="arabicPeriod"/>
            </a:pPr>
            <a:r>
              <a:rPr lang="en-US" sz="3000" b="1" dirty="0">
                <a:solidFill>
                  <a:srgbClr val="0070C0"/>
                </a:solidFill>
              </a:rPr>
              <a:t>Affordable and Clean Energy – </a:t>
            </a:r>
            <a:r>
              <a:rPr lang="en-US" b="1" dirty="0">
                <a:solidFill>
                  <a:srgbClr val="0070C0"/>
                </a:solidFill>
              </a:rPr>
              <a:t>Look at other forms of affordable CLEAN energy</a:t>
            </a:r>
            <a:endParaRPr lang="en-US" sz="3000" b="1" dirty="0">
              <a:solidFill>
                <a:srgbClr val="0070C0"/>
              </a:solidFill>
            </a:endParaRPr>
          </a:p>
          <a:p>
            <a:pPr marL="457200" lvl="0" indent="-457200">
              <a:buFont typeface="+mj-lt"/>
              <a:buAutoNum type="arabicPeriod"/>
            </a:pPr>
            <a:r>
              <a:rPr lang="en-US" sz="3000" b="1" dirty="0">
                <a:solidFill>
                  <a:srgbClr val="0070C0"/>
                </a:solidFill>
              </a:rPr>
              <a:t>Decent Work and Economic Growth – </a:t>
            </a:r>
            <a:r>
              <a:rPr lang="en-US" b="1" dirty="0">
                <a:solidFill>
                  <a:srgbClr val="0070C0"/>
                </a:solidFill>
              </a:rPr>
              <a:t>Decent Pay for a Decent Day’s Work</a:t>
            </a:r>
            <a:endParaRPr lang="en-US" sz="3000" b="1" dirty="0">
              <a:solidFill>
                <a:srgbClr val="0070C0"/>
              </a:solidFill>
            </a:endParaRPr>
          </a:p>
          <a:p>
            <a:pPr marL="457200" lvl="0" indent="-457200">
              <a:buFont typeface="+mj-lt"/>
              <a:buAutoNum type="arabicPeriod"/>
            </a:pPr>
            <a:r>
              <a:rPr lang="en-US" sz="3000" b="1" dirty="0">
                <a:solidFill>
                  <a:srgbClr val="0070C0"/>
                </a:solidFill>
              </a:rPr>
              <a:t>Industry Innovation and Infrastructure – </a:t>
            </a:r>
            <a:r>
              <a:rPr lang="en-US" b="1" dirty="0">
                <a:solidFill>
                  <a:srgbClr val="0070C0"/>
                </a:solidFill>
              </a:rPr>
              <a:t>Take advantage of technology innovations – ensure privacy.</a:t>
            </a:r>
            <a:endParaRPr lang="en-US" sz="3000" b="1" dirty="0">
              <a:solidFill>
                <a:srgbClr val="0070C0"/>
              </a:solidFill>
            </a:endParaRPr>
          </a:p>
          <a:p>
            <a:pPr marL="457200" lvl="0" indent="-457200">
              <a:buFont typeface="+mj-lt"/>
              <a:buAutoNum type="arabicPeriod"/>
            </a:pPr>
            <a:r>
              <a:rPr lang="en-US" sz="3000" b="1" dirty="0">
                <a:solidFill>
                  <a:srgbClr val="0070C0"/>
                </a:solidFill>
              </a:rPr>
              <a:t>Reduced Inequalities – </a:t>
            </a:r>
            <a:r>
              <a:rPr lang="en-US" b="1" dirty="0">
                <a:solidFill>
                  <a:srgbClr val="0070C0"/>
                </a:solidFill>
              </a:rPr>
              <a:t>Across Race, Class and Cultures</a:t>
            </a:r>
            <a:endParaRPr lang="en-US" sz="3000" b="1" dirty="0">
              <a:solidFill>
                <a:srgbClr val="0070C0"/>
              </a:solidFill>
            </a:endParaRPr>
          </a:p>
          <a:p>
            <a:pPr marL="457200" lvl="0" indent="-457200">
              <a:buFont typeface="+mj-lt"/>
              <a:buAutoNum type="arabicPeriod"/>
            </a:pPr>
            <a:r>
              <a:rPr lang="en-US" sz="3000" b="1" dirty="0">
                <a:solidFill>
                  <a:srgbClr val="0070C0"/>
                </a:solidFill>
              </a:rPr>
              <a:t>Sustainable Cities and Communities –</a:t>
            </a:r>
            <a:r>
              <a:rPr lang="en-US" b="1" dirty="0">
                <a:solidFill>
                  <a:srgbClr val="0070C0"/>
                </a:solidFill>
              </a:rPr>
              <a:t> Affordable Housing</a:t>
            </a:r>
            <a:endParaRPr lang="en-US" sz="3000" b="1" dirty="0">
              <a:solidFill>
                <a:srgbClr val="0070C0"/>
              </a:solidFill>
            </a:endParaRPr>
          </a:p>
          <a:p>
            <a:endParaRPr lang="en-US" dirty="0"/>
          </a:p>
        </p:txBody>
      </p:sp>
    </p:spTree>
    <p:extLst>
      <p:ext uri="{BB962C8B-B14F-4D97-AF65-F5344CB8AC3E}">
        <p14:creationId xmlns:p14="http://schemas.microsoft.com/office/powerpoint/2010/main" val="1793847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6933" y="592667"/>
            <a:ext cx="9685867" cy="5274733"/>
          </a:xfrm>
        </p:spPr>
        <p:txBody>
          <a:bodyPr>
            <a:normAutofit/>
          </a:bodyPr>
          <a:lstStyle/>
          <a:p>
            <a:r>
              <a:rPr lang="en-US" sz="2800" b="1" dirty="0">
                <a:solidFill>
                  <a:srgbClr val="0070C0"/>
                </a:solidFill>
              </a:rPr>
              <a:t>12.  Responsible Consumption and Production – </a:t>
            </a:r>
            <a:r>
              <a:rPr lang="en-US" dirty="0">
                <a:solidFill>
                  <a:srgbClr val="0070C0"/>
                </a:solidFill>
              </a:rPr>
              <a:t>Going Green, Recycling, Taking care of the environment.</a:t>
            </a:r>
            <a:endParaRPr lang="en-US" sz="2800" dirty="0">
              <a:solidFill>
                <a:srgbClr val="0070C0"/>
              </a:solidFill>
            </a:endParaRPr>
          </a:p>
          <a:p>
            <a:pPr lvl="0"/>
            <a:r>
              <a:rPr lang="en-US" sz="2800" b="1" dirty="0">
                <a:solidFill>
                  <a:srgbClr val="0070C0"/>
                </a:solidFill>
              </a:rPr>
              <a:t>13.  Climate Action –</a:t>
            </a:r>
            <a:r>
              <a:rPr lang="en-US" b="1" dirty="0">
                <a:solidFill>
                  <a:srgbClr val="0070C0"/>
                </a:solidFill>
              </a:rPr>
              <a:t> Ensure that we are helping to ‘Save the Planet.’</a:t>
            </a:r>
            <a:endParaRPr lang="en-US" sz="2800" b="1" dirty="0">
              <a:solidFill>
                <a:srgbClr val="0070C0"/>
              </a:solidFill>
            </a:endParaRPr>
          </a:p>
          <a:p>
            <a:pPr lvl="0"/>
            <a:r>
              <a:rPr lang="en-US" sz="2800" b="1" dirty="0">
                <a:solidFill>
                  <a:srgbClr val="0070C0"/>
                </a:solidFill>
              </a:rPr>
              <a:t>14.  Life Below Water – </a:t>
            </a:r>
            <a:r>
              <a:rPr lang="en-US" b="1" dirty="0">
                <a:solidFill>
                  <a:srgbClr val="0070C0"/>
                </a:solidFill>
              </a:rPr>
              <a:t>Saving our Planet</a:t>
            </a:r>
            <a:endParaRPr lang="en-US" sz="2800" b="1" dirty="0">
              <a:solidFill>
                <a:srgbClr val="0070C0"/>
              </a:solidFill>
            </a:endParaRPr>
          </a:p>
          <a:p>
            <a:pPr lvl="0"/>
            <a:r>
              <a:rPr lang="en-US" sz="2800" b="1" dirty="0">
                <a:solidFill>
                  <a:srgbClr val="0070C0"/>
                </a:solidFill>
              </a:rPr>
              <a:t>15.  Life on Land – </a:t>
            </a:r>
            <a:r>
              <a:rPr lang="en-US" b="1" dirty="0">
                <a:solidFill>
                  <a:srgbClr val="0070C0"/>
                </a:solidFill>
              </a:rPr>
              <a:t>Saving our Planet</a:t>
            </a:r>
            <a:endParaRPr lang="en-US" sz="2800" b="1" dirty="0">
              <a:solidFill>
                <a:srgbClr val="0070C0"/>
              </a:solidFill>
            </a:endParaRPr>
          </a:p>
          <a:p>
            <a:pPr lvl="0"/>
            <a:r>
              <a:rPr lang="en-US" sz="2800" b="1" dirty="0">
                <a:solidFill>
                  <a:srgbClr val="0070C0"/>
                </a:solidFill>
              </a:rPr>
              <a:t>16.  Peace and Justice/Strong Institutions  - </a:t>
            </a:r>
            <a:r>
              <a:rPr lang="en-US" b="1" dirty="0">
                <a:solidFill>
                  <a:srgbClr val="0070C0"/>
                </a:solidFill>
              </a:rPr>
              <a:t>Civil and Human Rights</a:t>
            </a:r>
            <a:endParaRPr lang="en-US" sz="2800" b="1" dirty="0">
              <a:solidFill>
                <a:srgbClr val="0070C0"/>
              </a:solidFill>
            </a:endParaRPr>
          </a:p>
          <a:p>
            <a:pPr lvl="0"/>
            <a:r>
              <a:rPr lang="en-US" sz="2800" b="1" dirty="0">
                <a:solidFill>
                  <a:srgbClr val="0070C0"/>
                </a:solidFill>
              </a:rPr>
              <a:t>17.  Partnerships for the Goals – </a:t>
            </a:r>
            <a:r>
              <a:rPr lang="en-US" b="1" dirty="0">
                <a:solidFill>
                  <a:srgbClr val="0070C0"/>
                </a:solidFill>
              </a:rPr>
              <a:t>Who do we partner with/how do we get sponsors</a:t>
            </a:r>
            <a:endParaRPr lang="en-US" sz="2800" b="1" dirty="0">
              <a:solidFill>
                <a:srgbClr val="0070C0"/>
              </a:solidFill>
            </a:endParaRPr>
          </a:p>
        </p:txBody>
      </p:sp>
    </p:spTree>
    <p:extLst>
      <p:ext uri="{BB962C8B-B14F-4D97-AF65-F5344CB8AC3E}">
        <p14:creationId xmlns:p14="http://schemas.microsoft.com/office/powerpoint/2010/main" val="666045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3067" y="524932"/>
            <a:ext cx="10062633" cy="6333067"/>
          </a:xfrm>
        </p:spPr>
        <p:txBody>
          <a:bodyPr>
            <a:normAutofit fontScale="92500" lnSpcReduction="20000"/>
          </a:bodyPr>
          <a:lstStyle/>
          <a:p>
            <a:pPr marL="0" indent="0" algn="ctr">
              <a:buNone/>
            </a:pPr>
            <a:r>
              <a:rPr lang="en-US" sz="3000" b="1" dirty="0">
                <a:solidFill>
                  <a:srgbClr val="0070C0"/>
                </a:solidFill>
              </a:rPr>
              <a:t>Missionary Day At Annual Conferences  </a:t>
            </a:r>
          </a:p>
          <a:p>
            <a:pPr marL="0" indent="0" algn="ctr">
              <a:buNone/>
            </a:pPr>
            <a:r>
              <a:rPr lang="en-US" sz="3000" b="1" u="sng" dirty="0">
                <a:solidFill>
                  <a:srgbClr val="00B050"/>
                </a:solidFill>
              </a:rPr>
              <a:t>ALL CONFERENCES WILL “GO GREEN!!!” IN 2019</a:t>
            </a:r>
            <a:endParaRPr lang="en-US" sz="3000" b="1" u="sng" dirty="0">
              <a:solidFill>
                <a:srgbClr val="C00000"/>
              </a:solidFill>
            </a:endParaRPr>
          </a:p>
          <a:p>
            <a:pPr marL="0" indent="0">
              <a:buNone/>
            </a:pPr>
            <a:r>
              <a:rPr lang="en-US" sz="2400" b="1" dirty="0">
                <a:solidFill>
                  <a:srgbClr val="0070C0"/>
                </a:solidFill>
              </a:rPr>
              <a:t>Compressed Schedule </a:t>
            </a:r>
            <a:r>
              <a:rPr lang="mr-IN" sz="2400" b="1" dirty="0">
                <a:solidFill>
                  <a:srgbClr val="0070C0"/>
                </a:solidFill>
              </a:rPr>
              <a:t>–</a:t>
            </a:r>
            <a:r>
              <a:rPr lang="en-US" sz="2400" b="1" dirty="0">
                <a:solidFill>
                  <a:srgbClr val="0070C0"/>
                </a:solidFill>
              </a:rPr>
              <a:t> Wednesdays </a:t>
            </a:r>
            <a:r>
              <a:rPr lang="mr-IN" sz="2400" b="1" dirty="0">
                <a:solidFill>
                  <a:srgbClr val="0070C0"/>
                </a:solidFill>
              </a:rPr>
              <a:t>–</a:t>
            </a:r>
            <a:r>
              <a:rPr lang="en-US" sz="2400" b="1" dirty="0">
                <a:solidFill>
                  <a:srgbClr val="0070C0"/>
                </a:solidFill>
              </a:rPr>
              <a:t> All Day</a:t>
            </a:r>
          </a:p>
          <a:p>
            <a:pPr marL="457200" lvl="0" indent="-457200" algn="just">
              <a:buFont typeface="+mj-lt"/>
              <a:buAutoNum type="arabicPeriod"/>
            </a:pPr>
            <a:r>
              <a:rPr lang="en-US" sz="2400" b="1" dirty="0">
                <a:solidFill>
                  <a:srgbClr val="0070C0"/>
                </a:solidFill>
              </a:rPr>
              <a:t>During the day, each local society will wear casual WHITE with a touch of BLUE for year 2017-2018  (or Fifth District WMS Rocks white or blue T-shirts)</a:t>
            </a:r>
          </a:p>
          <a:p>
            <a:pPr marL="457200" indent="-457200">
              <a:buFont typeface="+mj-lt"/>
              <a:buAutoNum type="arabicPeriod"/>
            </a:pPr>
            <a:r>
              <a:rPr lang="en-US" sz="2400" b="1" dirty="0">
                <a:solidFill>
                  <a:srgbClr val="0070C0"/>
                </a:solidFill>
              </a:rPr>
              <a:t>Conference WMS will determine the noon hour program and/or project </a:t>
            </a:r>
          </a:p>
          <a:p>
            <a:pPr marL="457200" lvl="0" indent="-457200" algn="just">
              <a:buFont typeface="+mj-lt"/>
              <a:buAutoNum type="arabicPeriod"/>
            </a:pPr>
            <a:r>
              <a:rPr lang="en-US" sz="2400" b="1" dirty="0">
                <a:solidFill>
                  <a:srgbClr val="0070C0"/>
                </a:solidFill>
              </a:rPr>
              <a:t>Dress White for Wednesday Night  </a:t>
            </a:r>
            <a:r>
              <a:rPr lang="mr-IN" sz="2400" b="1" dirty="0">
                <a:solidFill>
                  <a:srgbClr val="0070C0"/>
                </a:solidFill>
              </a:rPr>
              <a:t>–</a:t>
            </a:r>
            <a:r>
              <a:rPr lang="en-US" sz="2400" b="1" dirty="0">
                <a:solidFill>
                  <a:srgbClr val="0070C0"/>
                </a:solidFill>
              </a:rPr>
              <a:t> Conference will determine program for Wednesday night service </a:t>
            </a:r>
            <a:r>
              <a:rPr lang="mr-IN" sz="2400" b="1" dirty="0">
                <a:solidFill>
                  <a:srgbClr val="0070C0"/>
                </a:solidFill>
              </a:rPr>
              <a:t>–</a:t>
            </a:r>
            <a:r>
              <a:rPr lang="en-US" sz="2400" b="1" dirty="0">
                <a:solidFill>
                  <a:srgbClr val="0070C0"/>
                </a:solidFill>
              </a:rPr>
              <a:t> be creative!!  We had several interesting programs during the conference series.</a:t>
            </a:r>
          </a:p>
          <a:p>
            <a:pPr marL="457200" lvl="0" indent="-457200" algn="just">
              <a:buFont typeface="+mj-lt"/>
              <a:buAutoNum type="arabicPeriod"/>
            </a:pPr>
            <a:r>
              <a:rPr lang="en-US" sz="2400" b="1" dirty="0">
                <a:solidFill>
                  <a:srgbClr val="0070C0"/>
                </a:solidFill>
              </a:rPr>
              <a:t>Tanner Turner Memorial Service (recognized during Planning Meeting), however, each conference may hold their own recognition program at any-time during the year</a:t>
            </a:r>
          </a:p>
          <a:p>
            <a:pPr marL="457200" indent="-457200">
              <a:buFont typeface="+mj-lt"/>
              <a:buAutoNum type="arabicPeriod"/>
            </a:pPr>
            <a:r>
              <a:rPr lang="en-US" sz="2800" b="1" dirty="0">
                <a:solidFill>
                  <a:srgbClr val="0070C0"/>
                </a:solidFill>
              </a:rPr>
              <a:t>Our focus for the next 4 months:  </a:t>
            </a:r>
            <a:r>
              <a:rPr lang="en-US" sz="2800" b="1" u="sng" dirty="0">
                <a:solidFill>
                  <a:srgbClr val="FF0000"/>
                </a:solidFill>
              </a:rPr>
              <a:t>QUADRENNIAL 2019</a:t>
            </a:r>
            <a:endParaRPr lang="en-US" sz="2800" b="1" dirty="0">
              <a:solidFill>
                <a:srgbClr val="FF0000"/>
              </a:solidFill>
            </a:endParaRPr>
          </a:p>
          <a:p>
            <a:pPr marL="457200" indent="-457200" algn="just">
              <a:buFont typeface="+mj-lt"/>
              <a:buAutoNum type="arabicPeriod"/>
            </a:pPr>
            <a:r>
              <a:rPr lang="en-US" sz="2400" b="1" dirty="0">
                <a:solidFill>
                  <a:srgbClr val="0070C0"/>
                </a:solidFill>
              </a:rPr>
              <a:t>After monies come in for Mid-Year and early May 2019,  an WMS Quadrennial Newsletter will be prepared and sent out to all Conference WMS Presidents and posted on the District Website the end of April/first of May regarding sustentations.  Until all monies are received, we cannot commit to any bottom line figures.  But you will be pleased!</a:t>
            </a:r>
          </a:p>
          <a:p>
            <a:pPr marL="457200" indent="-457200">
              <a:buFont typeface="+mj-lt"/>
              <a:buAutoNum type="arabicPeriod"/>
            </a:pPr>
            <a:endParaRPr lang="en-US" sz="2400" b="1" dirty="0">
              <a:solidFill>
                <a:srgbClr val="FF0000"/>
              </a:solidFill>
            </a:endParaRPr>
          </a:p>
          <a:p>
            <a:pPr marL="457200" indent="-457200">
              <a:buFont typeface="+mj-lt"/>
              <a:buAutoNum type="arabicPeriod"/>
            </a:pPr>
            <a:endParaRPr lang="en-US" sz="2800" b="1" dirty="0">
              <a:solidFill>
                <a:srgbClr val="FF0000"/>
              </a:solidFill>
            </a:endParaRPr>
          </a:p>
          <a:p>
            <a:pPr marL="457200" lvl="0" indent="-457200">
              <a:buFont typeface="+mj-lt"/>
              <a:buAutoNum type="arabicPeriod"/>
            </a:pPr>
            <a:endParaRPr lang="en-US" b="1" dirty="0">
              <a:solidFill>
                <a:srgbClr val="0070C0"/>
              </a:solidFill>
            </a:endParaRPr>
          </a:p>
          <a:p>
            <a:pPr marL="457200" lvl="0" indent="-457200">
              <a:buFont typeface="+mj-lt"/>
              <a:buAutoNum type="arabicPeriod"/>
            </a:pPr>
            <a:endParaRPr lang="en-US" b="1" dirty="0">
              <a:solidFill>
                <a:srgbClr val="0070C0"/>
              </a:solidFill>
            </a:endParaRPr>
          </a:p>
          <a:p>
            <a:pPr marL="0" indent="0">
              <a:buNone/>
            </a:pPr>
            <a:endParaRPr lang="en-US" dirty="0"/>
          </a:p>
        </p:txBody>
      </p:sp>
    </p:spTree>
    <p:extLst>
      <p:ext uri="{BB962C8B-B14F-4D97-AF65-F5344CB8AC3E}">
        <p14:creationId xmlns:p14="http://schemas.microsoft.com/office/powerpoint/2010/main" val="856353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85764"/>
            <a:ext cx="9601200" cy="842962"/>
          </a:xfrm>
        </p:spPr>
        <p:txBody>
          <a:bodyPr>
            <a:normAutofit/>
          </a:bodyPr>
          <a:lstStyle/>
          <a:p>
            <a:r>
              <a:rPr lang="en-US" sz="3200" b="1" dirty="0">
                <a:solidFill>
                  <a:srgbClr val="C00000"/>
                </a:solidFill>
              </a:rPr>
              <a:t>QUADRENNIAL 2019</a:t>
            </a:r>
          </a:p>
        </p:txBody>
      </p:sp>
      <p:sp>
        <p:nvSpPr>
          <p:cNvPr id="3" name="Content Placeholder 2"/>
          <p:cNvSpPr>
            <a:spLocks noGrp="1"/>
          </p:cNvSpPr>
          <p:nvPr>
            <p:ph idx="1"/>
          </p:nvPr>
        </p:nvSpPr>
        <p:spPr>
          <a:xfrm>
            <a:off x="1014413" y="1085850"/>
            <a:ext cx="11001375" cy="5343525"/>
          </a:xfrm>
        </p:spPr>
        <p:txBody>
          <a:bodyPr>
            <a:normAutofit fontScale="77500" lnSpcReduction="20000"/>
          </a:bodyPr>
          <a:lstStyle/>
          <a:p>
            <a:pPr marL="457200" indent="-457200" algn="just">
              <a:lnSpc>
                <a:spcPct val="100000"/>
              </a:lnSpc>
              <a:spcBef>
                <a:spcPts val="0"/>
              </a:spcBef>
              <a:spcAft>
                <a:spcPts val="0"/>
              </a:spcAft>
              <a:buFont typeface="Franklin Gothic Book" panose="020B0503020102020204" pitchFamily="34" charset="0"/>
              <a:buAutoNum type="arabicPeriod"/>
            </a:pPr>
            <a:r>
              <a:rPr lang="en-US" sz="2600" b="1" dirty="0">
                <a:solidFill>
                  <a:srgbClr val="0070C0"/>
                </a:solidFill>
              </a:rPr>
              <a:t>Only 4 months until Quadrennial!!!</a:t>
            </a:r>
          </a:p>
          <a:p>
            <a:pPr marL="457200" indent="-457200" algn="just">
              <a:lnSpc>
                <a:spcPct val="100000"/>
              </a:lnSpc>
              <a:spcBef>
                <a:spcPts val="0"/>
              </a:spcBef>
              <a:spcAft>
                <a:spcPts val="0"/>
              </a:spcAft>
              <a:buFont typeface="Franklin Gothic Book" panose="020B0503020102020204" pitchFamily="34" charset="0"/>
              <a:buAutoNum type="arabicPeriod"/>
            </a:pPr>
            <a:endParaRPr lang="en-US" sz="2600" b="1" dirty="0">
              <a:solidFill>
                <a:srgbClr val="0070C0"/>
              </a:solidFill>
            </a:endParaRPr>
          </a:p>
          <a:p>
            <a:pPr marL="457200" indent="-457200" algn="just">
              <a:lnSpc>
                <a:spcPct val="100000"/>
              </a:lnSpc>
              <a:spcBef>
                <a:spcPts val="0"/>
              </a:spcBef>
              <a:spcAft>
                <a:spcPts val="0"/>
              </a:spcAft>
              <a:buFont typeface="Franklin Gothic Book" panose="020B0503020102020204" pitchFamily="34" charset="0"/>
              <a:buAutoNum type="arabicPeriod"/>
            </a:pPr>
            <a:r>
              <a:rPr lang="en-US" sz="2600" b="1" dirty="0">
                <a:solidFill>
                  <a:srgbClr val="0070C0"/>
                </a:solidFill>
              </a:rPr>
              <a:t>I want to personally THANK Mrs. Lessie Thompson and Mrs. Beverly Thomas, our  5th Episcopal District Quadrennial Coordinators.  They are doing an outstanding job </a:t>
            </a:r>
            <a:r>
              <a:rPr lang="en-US" sz="2600" b="1" dirty="0">
                <a:solidFill>
                  <a:srgbClr val="FF0000"/>
                </a:solidFill>
              </a:rPr>
              <a:t>OVERSEEING AND DIRECTING </a:t>
            </a:r>
            <a:r>
              <a:rPr lang="en-US" sz="2600" b="1" dirty="0">
                <a:solidFill>
                  <a:srgbClr val="0070C0"/>
                </a:solidFill>
              </a:rPr>
              <a:t> </a:t>
            </a:r>
            <a:r>
              <a:rPr lang="en-US" sz="2600" b="1" u="sng" dirty="0">
                <a:solidFill>
                  <a:srgbClr val="0070C0"/>
                </a:solidFill>
              </a:rPr>
              <a:t>ALL ACTIVITIES</a:t>
            </a:r>
            <a:r>
              <a:rPr lang="en-US" sz="2600" b="1" dirty="0">
                <a:solidFill>
                  <a:srgbClr val="0070C0"/>
                </a:solidFill>
              </a:rPr>
              <a:t> of the 2019 Quadrennial.</a:t>
            </a:r>
          </a:p>
          <a:p>
            <a:pPr marL="457200" indent="-457200" algn="just">
              <a:lnSpc>
                <a:spcPct val="100000"/>
              </a:lnSpc>
              <a:spcBef>
                <a:spcPts val="0"/>
              </a:spcBef>
              <a:spcAft>
                <a:spcPts val="0"/>
              </a:spcAft>
              <a:buFont typeface="Franklin Gothic Book" panose="020B0503020102020204" pitchFamily="34" charset="0"/>
              <a:buAutoNum type="arabicPeriod"/>
            </a:pPr>
            <a:endParaRPr lang="en-US" sz="2600" b="1" dirty="0">
              <a:solidFill>
                <a:srgbClr val="0070C0"/>
              </a:solidFill>
            </a:endParaRPr>
          </a:p>
          <a:p>
            <a:pPr marL="457200" indent="-457200" algn="just">
              <a:lnSpc>
                <a:spcPct val="100000"/>
              </a:lnSpc>
              <a:spcBef>
                <a:spcPts val="0"/>
              </a:spcBef>
              <a:spcAft>
                <a:spcPts val="0"/>
              </a:spcAft>
              <a:buFont typeface="Franklin Gothic Book" panose="020B0503020102020204" pitchFamily="34" charset="0"/>
              <a:buAutoNum type="arabicPeriod"/>
            </a:pPr>
            <a:r>
              <a:rPr lang="en-US" sz="2600" b="1" dirty="0">
                <a:solidFill>
                  <a:srgbClr val="0070C0"/>
                </a:solidFill>
              </a:rPr>
              <a:t>With their experience and knowledge of WMS, they have helped with the coordination and execution of  activities required to prepare and lead us into the 2019 Quadrennial.</a:t>
            </a:r>
          </a:p>
          <a:p>
            <a:pPr marL="457200" indent="-457200" algn="just">
              <a:lnSpc>
                <a:spcPct val="100000"/>
              </a:lnSpc>
              <a:spcBef>
                <a:spcPts val="0"/>
              </a:spcBef>
              <a:spcAft>
                <a:spcPts val="0"/>
              </a:spcAft>
              <a:buAutoNum type="arabicPeriod"/>
            </a:pPr>
            <a:endParaRPr lang="en-US" sz="2600" b="1" dirty="0">
              <a:solidFill>
                <a:srgbClr val="0070C0"/>
              </a:solidFill>
            </a:endParaRPr>
          </a:p>
          <a:p>
            <a:pPr marL="457200" indent="-457200" algn="just">
              <a:lnSpc>
                <a:spcPct val="100000"/>
              </a:lnSpc>
              <a:spcBef>
                <a:spcPts val="0"/>
              </a:spcBef>
              <a:spcAft>
                <a:spcPts val="0"/>
              </a:spcAft>
              <a:buAutoNum type="arabicPeriod"/>
            </a:pPr>
            <a:r>
              <a:rPr lang="en-US" sz="2600" b="1" u="sng" dirty="0">
                <a:solidFill>
                  <a:srgbClr val="0070C0"/>
                </a:solidFill>
              </a:rPr>
              <a:t>Mrs. Lessie Thompson </a:t>
            </a:r>
            <a:r>
              <a:rPr lang="en-US" sz="2600" b="1" dirty="0">
                <a:solidFill>
                  <a:srgbClr val="0070C0"/>
                </a:solidFill>
              </a:rPr>
              <a:t>will assume the role of our Fifth Episcopal District Quadrennial Coordinator, after the 2019 Quadrennial.  She will primarily work with all Conference Presidents and Recording Secretaries to keep updated Conference Membership Rolls: Life Memberships, New Members, Associate Members and Deceased Members.  </a:t>
            </a:r>
          </a:p>
          <a:p>
            <a:pPr marL="457200" indent="-457200" algn="just">
              <a:lnSpc>
                <a:spcPct val="100000"/>
              </a:lnSpc>
              <a:spcBef>
                <a:spcPts val="0"/>
              </a:spcBef>
              <a:spcAft>
                <a:spcPts val="0"/>
              </a:spcAft>
              <a:buAutoNum type="arabicPeriod"/>
            </a:pPr>
            <a:endParaRPr lang="en-US" sz="2600" b="1" dirty="0">
              <a:solidFill>
                <a:srgbClr val="0070C0"/>
              </a:solidFill>
            </a:endParaRPr>
          </a:p>
          <a:p>
            <a:pPr marL="457200" indent="-457200" algn="just">
              <a:lnSpc>
                <a:spcPct val="100000"/>
              </a:lnSpc>
              <a:spcBef>
                <a:spcPts val="0"/>
              </a:spcBef>
              <a:spcAft>
                <a:spcPts val="0"/>
              </a:spcAft>
              <a:buAutoNum type="arabicPeriod"/>
            </a:pPr>
            <a:r>
              <a:rPr lang="en-US" sz="2600" b="1" dirty="0">
                <a:solidFill>
                  <a:srgbClr val="0070C0"/>
                </a:solidFill>
              </a:rPr>
              <a:t>She will continue to OVERSEE	 AND DIRECT ALL ACTIVITIES that specifically pertain to Quadrennial information – that way we will not have to repeat all the exhaustive work we had to perform, leading up to this Quadrennial.  We will have easily accessible records!</a:t>
            </a:r>
          </a:p>
          <a:p>
            <a:pPr marL="457200" indent="-457200" algn="just">
              <a:lnSpc>
                <a:spcPct val="100000"/>
              </a:lnSpc>
              <a:spcBef>
                <a:spcPts val="0"/>
              </a:spcBef>
              <a:spcAft>
                <a:spcPts val="0"/>
              </a:spcAft>
              <a:buAutoNum type="arabicPeriod"/>
            </a:pPr>
            <a:endParaRPr lang="en-US" sz="2600" b="1" dirty="0">
              <a:solidFill>
                <a:srgbClr val="0070C0"/>
              </a:solidFill>
            </a:endParaRPr>
          </a:p>
          <a:p>
            <a:pPr marL="457200" indent="-457200" algn="just">
              <a:lnSpc>
                <a:spcPct val="100000"/>
              </a:lnSpc>
              <a:spcBef>
                <a:spcPts val="0"/>
              </a:spcBef>
              <a:spcAft>
                <a:spcPts val="0"/>
              </a:spcAft>
              <a:buAutoNum type="arabicPeriod"/>
            </a:pPr>
            <a:r>
              <a:rPr lang="en-US" sz="2600" b="1" dirty="0">
                <a:solidFill>
                  <a:srgbClr val="0070C0"/>
                </a:solidFill>
              </a:rPr>
              <a:t>When she contacts you in the future, regarding membership numbers, etc., </a:t>
            </a:r>
            <a:r>
              <a:rPr lang="en-US" sz="2600" b="1" u="sng" dirty="0">
                <a:solidFill>
                  <a:srgbClr val="FF0000"/>
                </a:solidFill>
              </a:rPr>
              <a:t>PLEASE</a:t>
            </a:r>
            <a:r>
              <a:rPr lang="en-US" sz="2600" b="1" dirty="0">
                <a:solidFill>
                  <a:srgbClr val="0070C0"/>
                </a:solidFill>
              </a:rPr>
              <a:t> work with her so she can keep all our records updated.</a:t>
            </a:r>
          </a:p>
          <a:p>
            <a:pPr marL="457200" indent="-457200" algn="just">
              <a:lnSpc>
                <a:spcPct val="100000"/>
              </a:lnSpc>
              <a:spcBef>
                <a:spcPts val="0"/>
              </a:spcBef>
              <a:spcAft>
                <a:spcPts val="0"/>
              </a:spcAft>
              <a:buAutoNum type="arabicPeriod"/>
            </a:pPr>
            <a:endParaRPr lang="en-US" sz="2400" b="1" dirty="0">
              <a:solidFill>
                <a:srgbClr val="0070C0"/>
              </a:solidFill>
            </a:endParaRPr>
          </a:p>
          <a:p>
            <a:pPr marL="457200" indent="-457200" algn="just">
              <a:lnSpc>
                <a:spcPct val="100000"/>
              </a:lnSpc>
              <a:spcBef>
                <a:spcPts val="0"/>
              </a:spcBef>
              <a:spcAft>
                <a:spcPts val="0"/>
              </a:spcAft>
              <a:buAutoNum type="arabicPeriod"/>
            </a:pPr>
            <a:endParaRPr lang="en-US" sz="2400" b="1" dirty="0">
              <a:solidFill>
                <a:srgbClr val="FF0000"/>
              </a:solidFill>
            </a:endParaRPr>
          </a:p>
          <a:p>
            <a:pPr marL="457200" indent="-457200">
              <a:lnSpc>
                <a:spcPct val="100000"/>
              </a:lnSpc>
              <a:spcBef>
                <a:spcPts val="0"/>
              </a:spcBef>
              <a:spcAft>
                <a:spcPts val="0"/>
              </a:spcAft>
              <a:buAutoNum type="arabicPeriod"/>
            </a:pPr>
            <a:endParaRPr lang="en-US" sz="2400" b="1" dirty="0">
              <a:solidFill>
                <a:srgbClr val="0070C0"/>
              </a:solidFill>
            </a:endParaRPr>
          </a:p>
          <a:p>
            <a:pPr marL="457200" indent="-457200">
              <a:lnSpc>
                <a:spcPct val="100000"/>
              </a:lnSpc>
              <a:spcBef>
                <a:spcPts val="0"/>
              </a:spcBef>
              <a:spcAft>
                <a:spcPts val="0"/>
              </a:spcAft>
              <a:buAutoNum type="arabicPeriod"/>
            </a:pPr>
            <a:endParaRPr lang="en-US" sz="2400" b="1" dirty="0">
              <a:solidFill>
                <a:srgbClr val="0070C0"/>
              </a:solidFill>
            </a:endParaRPr>
          </a:p>
          <a:p>
            <a:pPr marL="457200" indent="-457200">
              <a:lnSpc>
                <a:spcPct val="100000"/>
              </a:lnSpc>
              <a:spcBef>
                <a:spcPts val="0"/>
              </a:spcBef>
              <a:spcAft>
                <a:spcPts val="0"/>
              </a:spcAft>
              <a:buAutoNum type="arabicPeriod"/>
            </a:pPr>
            <a:endParaRPr lang="en-US" sz="2400" b="1" dirty="0">
              <a:solidFill>
                <a:srgbClr val="0070C0"/>
              </a:solidFill>
            </a:endParaRPr>
          </a:p>
          <a:p>
            <a:pPr marL="457200" indent="-457200">
              <a:lnSpc>
                <a:spcPct val="100000"/>
              </a:lnSpc>
              <a:spcBef>
                <a:spcPts val="0"/>
              </a:spcBef>
              <a:spcAft>
                <a:spcPts val="0"/>
              </a:spcAft>
              <a:buAutoNum type="arabicPeriod"/>
            </a:pPr>
            <a:endParaRPr lang="en-US" sz="2400" b="1" dirty="0">
              <a:solidFill>
                <a:srgbClr val="0070C0"/>
              </a:solidFill>
            </a:endParaRPr>
          </a:p>
        </p:txBody>
      </p:sp>
    </p:spTree>
    <p:extLst>
      <p:ext uri="{BB962C8B-B14F-4D97-AF65-F5344CB8AC3E}">
        <p14:creationId xmlns:p14="http://schemas.microsoft.com/office/powerpoint/2010/main" val="1625973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667" y="0"/>
            <a:ext cx="9872133" cy="440267"/>
          </a:xfrm>
        </p:spPr>
        <p:txBody>
          <a:bodyPr>
            <a:normAutofit fontScale="90000"/>
          </a:bodyPr>
          <a:lstStyle/>
          <a:p>
            <a:r>
              <a:rPr lang="en-US" sz="3200" b="1" dirty="0">
                <a:solidFill>
                  <a:srgbClr val="0070C0"/>
                </a:solidFill>
              </a:rPr>
              <a:t>WMS Finances</a:t>
            </a:r>
          </a:p>
        </p:txBody>
      </p:sp>
      <p:sp>
        <p:nvSpPr>
          <p:cNvPr id="3" name="Content Placeholder 2"/>
          <p:cNvSpPr>
            <a:spLocks noGrp="1"/>
          </p:cNvSpPr>
          <p:nvPr>
            <p:ph idx="1"/>
          </p:nvPr>
        </p:nvSpPr>
        <p:spPr>
          <a:xfrm>
            <a:off x="1100666" y="1049867"/>
            <a:ext cx="10915121" cy="5808134"/>
          </a:xfrm>
        </p:spPr>
        <p:txBody>
          <a:bodyPr>
            <a:noAutofit/>
          </a:bodyPr>
          <a:lstStyle/>
          <a:p>
            <a:pPr marL="0" indent="0" algn="just">
              <a:buNone/>
            </a:pPr>
            <a:r>
              <a:rPr lang="en-US" sz="2400" b="1" dirty="0">
                <a:solidFill>
                  <a:srgbClr val="FF0000"/>
                </a:solidFill>
              </a:rPr>
              <a:t>We continue to operate on a budget that has remained  unchanged for since 1998 </a:t>
            </a:r>
            <a:r>
              <a:rPr lang="mr-IN" sz="2400" b="1" dirty="0">
                <a:solidFill>
                  <a:srgbClr val="FF0000"/>
                </a:solidFill>
              </a:rPr>
              <a:t>–</a:t>
            </a:r>
            <a:r>
              <a:rPr lang="en-US" sz="2400" b="1" dirty="0">
                <a:solidFill>
                  <a:srgbClr val="FF0000"/>
                </a:solidFill>
              </a:rPr>
              <a:t> that is 21 years!!!</a:t>
            </a:r>
          </a:p>
          <a:p>
            <a:pPr marL="457200" indent="-457200" algn="just">
              <a:buFont typeface="+mj-lt"/>
              <a:buAutoNum type="arabicPeriod"/>
            </a:pPr>
            <a:r>
              <a:rPr lang="en-US" sz="2400" b="1" dirty="0">
                <a:solidFill>
                  <a:srgbClr val="0070C0"/>
                </a:solidFill>
              </a:rPr>
              <a:t>WMS / YPD accounts are at First Bank.  The Supervisor is </a:t>
            </a:r>
            <a:r>
              <a:rPr lang="en-US" sz="2400" b="1" u="sng" dirty="0">
                <a:solidFill>
                  <a:srgbClr val="0070C0"/>
                </a:solidFill>
              </a:rPr>
              <a:t>owner</a:t>
            </a:r>
            <a:r>
              <a:rPr lang="en-US" sz="2400" b="1" dirty="0">
                <a:solidFill>
                  <a:srgbClr val="0070C0"/>
                </a:solidFill>
              </a:rPr>
              <a:t> of all accounts.   The Supervisor and Lady Gail Booker, Episcopal District Treasurer, are the </a:t>
            </a:r>
            <a:r>
              <a:rPr lang="en-US" sz="2400" b="1" i="1" u="sng" dirty="0">
                <a:solidFill>
                  <a:srgbClr val="FF0000"/>
                </a:solidFill>
              </a:rPr>
              <a:t>only</a:t>
            </a:r>
            <a:r>
              <a:rPr lang="en-US" sz="2400" b="1" dirty="0">
                <a:solidFill>
                  <a:srgbClr val="0070C0"/>
                </a:solidFill>
              </a:rPr>
              <a:t> signees on these accounts.</a:t>
            </a:r>
          </a:p>
          <a:p>
            <a:pPr marL="457200" indent="-457200" algn="just">
              <a:buFont typeface="+mj-lt"/>
              <a:buAutoNum type="arabicPeriod"/>
            </a:pPr>
            <a:r>
              <a:rPr lang="en-US" sz="2400" b="1" dirty="0">
                <a:solidFill>
                  <a:srgbClr val="0070C0"/>
                </a:solidFill>
              </a:rPr>
              <a:t>Mrs. Gail Booker, our 5</a:t>
            </a:r>
            <a:r>
              <a:rPr lang="en-US" sz="2400" b="1" baseline="30000" dirty="0">
                <a:solidFill>
                  <a:srgbClr val="0070C0"/>
                </a:solidFill>
              </a:rPr>
              <a:t>th</a:t>
            </a:r>
            <a:r>
              <a:rPr lang="en-US" sz="2400" b="1" dirty="0">
                <a:solidFill>
                  <a:srgbClr val="0070C0"/>
                </a:solidFill>
              </a:rPr>
              <a:t> Episcopal District WMS Treasurer, has done an outstanding job handling all WMS/YPD finances.  She has a financial background, and has been trained by the Connectional WMS Treasurer on all WMS Financial matters.   </a:t>
            </a:r>
          </a:p>
          <a:p>
            <a:pPr marL="457200" indent="-457200" algn="just">
              <a:buFont typeface="+mj-lt"/>
              <a:buAutoNum type="arabicPeriod"/>
            </a:pPr>
            <a:r>
              <a:rPr lang="en-US" sz="2400" b="1" dirty="0">
                <a:solidFill>
                  <a:srgbClr val="0070C0"/>
                </a:solidFill>
              </a:rPr>
              <a:t>Mrs. Booker has proven to be an excellent and conscientious WMS Treasurer.</a:t>
            </a:r>
          </a:p>
          <a:p>
            <a:pPr marL="457200" indent="-457200" algn="just">
              <a:buFont typeface="+mj-lt"/>
              <a:buAutoNum type="arabicPeriod"/>
            </a:pPr>
            <a:r>
              <a:rPr lang="en-US" sz="2400" b="1" dirty="0">
                <a:solidFill>
                  <a:srgbClr val="0070C0"/>
                </a:solidFill>
              </a:rPr>
              <a:t>Mrs. Booker </a:t>
            </a:r>
            <a:r>
              <a:rPr lang="en-US" sz="2400" b="1" u="sng" dirty="0">
                <a:solidFill>
                  <a:srgbClr val="0070C0"/>
                </a:solidFill>
              </a:rPr>
              <a:t>reports directly to the Supervisor</a:t>
            </a:r>
            <a:r>
              <a:rPr lang="en-US" sz="2400" b="1" dirty="0">
                <a:solidFill>
                  <a:srgbClr val="0070C0"/>
                </a:solidFill>
              </a:rPr>
              <a:t>.  Per 2016-2020 WMS Constitution and Bylaws, Page, Article, Section:  The Connectional Treasurer reports to the Connectional WMS President (</a:t>
            </a:r>
            <a:r>
              <a:rPr lang="en-US" b="1" i="1" dirty="0">
                <a:solidFill>
                  <a:srgbClr val="0070C0"/>
                </a:solidFill>
              </a:rPr>
              <a:t>because there is no Supervisor to oversee the job duties of the Connectional WMS President</a:t>
            </a:r>
            <a:r>
              <a:rPr lang="en-US" sz="2400" b="1" dirty="0">
                <a:solidFill>
                  <a:srgbClr val="0070C0"/>
                </a:solidFill>
              </a:rPr>
              <a:t>).  </a:t>
            </a:r>
          </a:p>
        </p:txBody>
      </p:sp>
    </p:spTree>
    <p:extLst>
      <p:ext uri="{BB962C8B-B14F-4D97-AF65-F5344CB8AC3E}">
        <p14:creationId xmlns:p14="http://schemas.microsoft.com/office/powerpoint/2010/main" val="1383146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7732" y="135468"/>
            <a:ext cx="9635067" cy="508000"/>
          </a:xfrm>
        </p:spPr>
        <p:txBody>
          <a:bodyPr>
            <a:normAutofit/>
          </a:bodyPr>
          <a:lstStyle/>
          <a:p>
            <a:r>
              <a:rPr lang="en-US" sz="2800" b="1" dirty="0">
                <a:solidFill>
                  <a:srgbClr val="0070C0"/>
                </a:solidFill>
              </a:rPr>
              <a:t>WMS Finances (continued</a:t>
            </a:r>
            <a:r>
              <a:rPr lang="en-US" sz="2400" b="1" dirty="0">
                <a:solidFill>
                  <a:srgbClr val="0070C0"/>
                </a:solidFill>
              </a:rPr>
              <a:t>)</a:t>
            </a:r>
          </a:p>
        </p:txBody>
      </p:sp>
      <p:sp>
        <p:nvSpPr>
          <p:cNvPr id="3" name="Content Placeholder 2"/>
          <p:cNvSpPr>
            <a:spLocks noGrp="1"/>
          </p:cNvSpPr>
          <p:nvPr>
            <p:ph idx="1"/>
          </p:nvPr>
        </p:nvSpPr>
        <p:spPr>
          <a:xfrm>
            <a:off x="828675" y="771525"/>
            <a:ext cx="11215688" cy="5900207"/>
          </a:xfrm>
        </p:spPr>
        <p:txBody>
          <a:bodyPr>
            <a:normAutofit fontScale="85000" lnSpcReduction="20000"/>
          </a:bodyPr>
          <a:lstStyle/>
          <a:p>
            <a:pPr marL="457200" indent="-457200" algn="just">
              <a:buFont typeface="Franklin Gothic Book" panose="020B0503020102020204" pitchFamily="34" charset="0"/>
              <a:buAutoNum type="arabicPeriod" startAt="5"/>
            </a:pPr>
            <a:r>
              <a:rPr lang="en-US" sz="2800" b="1" dirty="0">
                <a:solidFill>
                  <a:srgbClr val="0070C0"/>
                </a:solidFill>
              </a:rPr>
              <a:t>Therefore, on the Episcopal District level, the Episcopal District Treasurer reports directly to the Episcopal District Supervisor (Bishop), and </a:t>
            </a:r>
            <a:r>
              <a:rPr lang="en-US" sz="2800" b="1" u="sng" dirty="0">
                <a:solidFill>
                  <a:srgbClr val="0070C0"/>
                </a:solidFill>
              </a:rPr>
              <a:t>not</a:t>
            </a:r>
            <a:r>
              <a:rPr lang="en-US" sz="2800" b="1" dirty="0">
                <a:solidFill>
                  <a:srgbClr val="0070C0"/>
                </a:solidFill>
              </a:rPr>
              <a:t> to the Episcopal District WMS President, who is also an Episcopal District Officer.  An Episcopal District Officer does not report to another Episcopal District Officer!  The Bishop/Supervisor are the leaders of the Episcopal District.  </a:t>
            </a:r>
          </a:p>
          <a:p>
            <a:pPr marL="457200" indent="-457200" algn="just">
              <a:buFont typeface="Franklin Gothic Book" panose="020B0503020102020204" pitchFamily="34" charset="0"/>
              <a:buAutoNum type="arabicPeriod" startAt="5"/>
            </a:pPr>
            <a:r>
              <a:rPr lang="en-US" sz="2800" b="1" dirty="0">
                <a:solidFill>
                  <a:srgbClr val="0070C0"/>
                </a:solidFill>
              </a:rPr>
              <a:t>Unless the Episcopal WMS President is directed by the Supervisor, she has no authority to oversee finances of the Episcopal District.   She is to assist in ensuring  all Conferences meet their financial obligations.  </a:t>
            </a:r>
          </a:p>
          <a:p>
            <a:pPr marL="457200" indent="-457200" algn="just">
              <a:buAutoNum type="arabicPeriod" startAt="5"/>
            </a:pPr>
            <a:r>
              <a:rPr lang="en-US" sz="2800" b="1" dirty="0">
                <a:solidFill>
                  <a:srgbClr val="0070C0"/>
                </a:solidFill>
              </a:rPr>
              <a:t>Mrs. Booker, as Episcopal District Treasurer, must have an </a:t>
            </a:r>
            <a:r>
              <a:rPr lang="en-US" sz="2800" b="1" u="sng" dirty="0">
                <a:solidFill>
                  <a:srgbClr val="FF0000"/>
                </a:solidFill>
              </a:rPr>
              <a:t>’open line of communication’</a:t>
            </a:r>
            <a:r>
              <a:rPr lang="en-US" sz="2800" b="1" dirty="0">
                <a:solidFill>
                  <a:srgbClr val="FF0000"/>
                </a:solidFill>
              </a:rPr>
              <a:t> </a:t>
            </a:r>
            <a:r>
              <a:rPr lang="en-US" sz="2800" b="1" dirty="0">
                <a:solidFill>
                  <a:srgbClr val="0070C0"/>
                </a:solidFill>
              </a:rPr>
              <a:t>with all conference WMS Presidents/Treasurers, the Episcopal District YPD Director and all Conference YPD Directors regarding </a:t>
            </a:r>
            <a:r>
              <a:rPr lang="en-US" sz="2800" b="1" u="sng" dirty="0">
                <a:solidFill>
                  <a:srgbClr val="0070C0"/>
                </a:solidFill>
              </a:rPr>
              <a:t>all</a:t>
            </a:r>
            <a:r>
              <a:rPr lang="en-US" sz="2800" b="1" dirty="0">
                <a:solidFill>
                  <a:srgbClr val="0070C0"/>
                </a:solidFill>
              </a:rPr>
              <a:t> financial matters.  	</a:t>
            </a:r>
          </a:p>
          <a:p>
            <a:pPr marL="457200" indent="-457200" algn="just">
              <a:buAutoNum type="arabicPeriod" startAt="5"/>
            </a:pPr>
            <a:r>
              <a:rPr lang="en-US" sz="2800" b="1" dirty="0">
                <a:solidFill>
                  <a:srgbClr val="0070C0"/>
                </a:solidFill>
              </a:rPr>
              <a:t>Connectional funds have been ‘</a:t>
            </a:r>
            <a:r>
              <a:rPr lang="en-US" sz="2800" b="1" u="sng" dirty="0">
                <a:solidFill>
                  <a:srgbClr val="FF0000"/>
                </a:solidFill>
              </a:rPr>
              <a:t>earmarked and set aside</a:t>
            </a:r>
            <a:r>
              <a:rPr lang="en-US" sz="2800" b="1" dirty="0">
                <a:solidFill>
                  <a:srgbClr val="0070C0"/>
                </a:solidFill>
              </a:rPr>
              <a:t>’ for </a:t>
            </a:r>
            <a:r>
              <a:rPr lang="en-US" sz="2800" b="1" u="sng" dirty="0">
                <a:solidFill>
                  <a:srgbClr val="0070C0"/>
                </a:solidFill>
              </a:rPr>
              <a:t>all</a:t>
            </a:r>
            <a:r>
              <a:rPr lang="en-US" sz="2800" b="1" dirty="0">
                <a:solidFill>
                  <a:srgbClr val="0070C0"/>
                </a:solidFill>
              </a:rPr>
              <a:t> WMS/YPD connectional obligations.  </a:t>
            </a:r>
          </a:p>
          <a:p>
            <a:pPr marL="457200" indent="-457200" algn="just">
              <a:buAutoNum type="arabicPeriod" startAt="5"/>
            </a:pPr>
            <a:r>
              <a:rPr lang="en-US" sz="2800" b="1" dirty="0">
                <a:solidFill>
                  <a:srgbClr val="0070C0"/>
                </a:solidFill>
              </a:rPr>
              <a:t>In the past year and a half, funds have been </a:t>
            </a:r>
            <a:r>
              <a:rPr lang="en-US" sz="2800" b="1" u="sng" dirty="0">
                <a:solidFill>
                  <a:srgbClr val="FF0000"/>
                </a:solidFill>
              </a:rPr>
              <a:t>aggressively deposited </a:t>
            </a:r>
            <a:r>
              <a:rPr lang="en-US" sz="2800" b="1" dirty="0">
                <a:solidFill>
                  <a:srgbClr val="0070C0"/>
                </a:solidFill>
              </a:rPr>
              <a:t>into the  2019 Quadrennial Fund Account to make up for a “short-fall.”</a:t>
            </a:r>
          </a:p>
          <a:p>
            <a:pPr marL="457200" indent="-457200" algn="just">
              <a:buFont typeface="Franklin Gothic Book" panose="020B0503020102020204" pitchFamily="34" charset="0"/>
              <a:buAutoNum type="arabicPeriod" startAt="5"/>
            </a:pPr>
            <a:r>
              <a:rPr lang="en-US" sz="2800" b="1" dirty="0">
                <a:solidFill>
                  <a:srgbClr val="0070C0"/>
                </a:solidFill>
              </a:rPr>
              <a:t>The Supervisor and Mrs. Booker have updated a system  to keep track of all    spending.   </a:t>
            </a:r>
            <a:r>
              <a:rPr lang="en-US" sz="2800" b="1" dirty="0">
                <a:solidFill>
                  <a:srgbClr val="FF0000"/>
                </a:solidFill>
              </a:rPr>
              <a:t>NOTE:  </a:t>
            </a:r>
            <a:r>
              <a:rPr lang="en-US" sz="2800" b="1" u="sng" dirty="0">
                <a:solidFill>
                  <a:srgbClr val="FF0000"/>
                </a:solidFill>
              </a:rPr>
              <a:t>ALL spending must have prior approval by the Supervisor.</a:t>
            </a:r>
          </a:p>
          <a:p>
            <a:pPr marL="0" indent="0" algn="just">
              <a:buNone/>
            </a:pPr>
            <a:endParaRPr lang="en-US" sz="2400" b="1" dirty="0">
              <a:solidFill>
                <a:srgbClr val="0070C0"/>
              </a:solidFill>
            </a:endParaRPr>
          </a:p>
          <a:p>
            <a:pPr marL="457200" indent="-457200">
              <a:buFont typeface="+mj-lt"/>
              <a:buAutoNum type="arabicPeriod"/>
            </a:pPr>
            <a:endParaRPr lang="en-US" dirty="0"/>
          </a:p>
        </p:txBody>
      </p:sp>
    </p:spTree>
    <p:extLst>
      <p:ext uri="{BB962C8B-B14F-4D97-AF65-F5344CB8AC3E}">
        <p14:creationId xmlns:p14="http://schemas.microsoft.com/office/powerpoint/2010/main" val="735887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8401" y="169334"/>
            <a:ext cx="9804400" cy="558799"/>
          </a:xfrm>
        </p:spPr>
        <p:txBody>
          <a:bodyPr>
            <a:normAutofit/>
          </a:bodyPr>
          <a:lstStyle/>
          <a:p>
            <a:r>
              <a:rPr lang="en-US" sz="3200" b="1" dirty="0">
                <a:solidFill>
                  <a:srgbClr val="0070C0"/>
                </a:solidFill>
              </a:rPr>
              <a:t>WMS Finances (continued)</a:t>
            </a:r>
          </a:p>
        </p:txBody>
      </p:sp>
      <p:sp>
        <p:nvSpPr>
          <p:cNvPr id="3" name="Content Placeholder 2"/>
          <p:cNvSpPr>
            <a:spLocks noGrp="1"/>
          </p:cNvSpPr>
          <p:nvPr>
            <p:ph idx="1"/>
          </p:nvPr>
        </p:nvSpPr>
        <p:spPr>
          <a:xfrm>
            <a:off x="982133" y="880533"/>
            <a:ext cx="10905067" cy="5363105"/>
          </a:xfrm>
        </p:spPr>
        <p:txBody>
          <a:bodyPr>
            <a:normAutofit lnSpcReduction="10000"/>
          </a:bodyPr>
          <a:lstStyle/>
          <a:p>
            <a:pPr marL="457200" indent="-457200" algn="just">
              <a:buAutoNum type="arabicPeriod" startAt="11"/>
            </a:pPr>
            <a:r>
              <a:rPr lang="en-US" sz="2400" b="1" dirty="0">
                <a:solidFill>
                  <a:srgbClr val="0070C0"/>
                </a:solidFill>
              </a:rPr>
              <a:t>Your Episcopal Leaders want our WMS Delegation (inclusive of Life    Members) to be represented in a manner befitting of  the Fifth Episcopal District.   In order for us to provide reasonable travel/sustentation needs for our WMS Delegation and retired Supervisors, we must  realistically look at our Episcopal District WMS Quadrennial Sustentation Budget.  </a:t>
            </a:r>
          </a:p>
          <a:p>
            <a:pPr marL="457200" indent="-457200" algn="just">
              <a:buAutoNum type="arabicPeriod" startAt="11"/>
            </a:pPr>
            <a:r>
              <a:rPr lang="en-US" sz="2400" b="1" dirty="0">
                <a:solidFill>
                  <a:srgbClr val="FF0000"/>
                </a:solidFill>
              </a:rPr>
              <a:t>The Fifth Episcopal District, upon returning from the 2016 General Conference, recommended and approved a 20% increase in General Conference Delegate Sustentation for 2020 – this was not done for the WMS Quadrennial.  We MUST look realistically at increasing our WMS and YPD (Quadrennial) Budgets in order to meet the Quadrennial needs of our WMS/YPD delegations for the 2023 Quadrennial.</a:t>
            </a:r>
          </a:p>
          <a:p>
            <a:pPr marL="457200" indent="-457200" algn="just">
              <a:buAutoNum type="arabicPeriod" startAt="11"/>
            </a:pPr>
            <a:r>
              <a:rPr lang="en-US" sz="2400" b="1" dirty="0">
                <a:solidFill>
                  <a:srgbClr val="0070C0"/>
                </a:solidFill>
              </a:rPr>
              <a:t>The Bishop, Supervisor, and Treasurer will create a budget for the WMS (inclusive of all expenditures and a 20% increase), and create a quarterly payment system.  This plan will be ‘rolled’ out during the 2019 Series of Annual Conferences.  We are also leaning toward  Quarterly payments (final payment to be paid at the seat of the Annual Conference.</a:t>
            </a:r>
          </a:p>
          <a:p>
            <a:pPr marL="457200" indent="-457200" algn="just">
              <a:buAutoNum type="arabicPeriod" startAt="11"/>
            </a:pPr>
            <a:endParaRPr lang="en-US" sz="2400" b="1" dirty="0">
              <a:solidFill>
                <a:srgbClr val="0070C0"/>
              </a:solidFill>
            </a:endParaRPr>
          </a:p>
          <a:p>
            <a:pPr marL="0" indent="0" algn="just">
              <a:buNone/>
            </a:pPr>
            <a:endParaRPr lang="en-US" b="1" dirty="0">
              <a:solidFill>
                <a:srgbClr val="0070C0"/>
              </a:solidFill>
            </a:endParaRPr>
          </a:p>
          <a:p>
            <a:pPr marL="0" indent="0" algn="just">
              <a:buNone/>
            </a:pPr>
            <a:endParaRPr lang="en-US" b="1" dirty="0">
              <a:solidFill>
                <a:srgbClr val="0070C0"/>
              </a:solidFill>
            </a:endParaRPr>
          </a:p>
          <a:p>
            <a:pPr algn="just"/>
            <a:endParaRPr lang="en-US" b="1" dirty="0">
              <a:solidFill>
                <a:srgbClr val="0070C0"/>
              </a:solidFill>
            </a:endParaRPr>
          </a:p>
          <a:p>
            <a:endParaRPr lang="en-US" dirty="0"/>
          </a:p>
        </p:txBody>
      </p:sp>
    </p:spTree>
    <p:extLst>
      <p:ext uri="{BB962C8B-B14F-4D97-AF65-F5344CB8AC3E}">
        <p14:creationId xmlns:p14="http://schemas.microsoft.com/office/powerpoint/2010/main" val="1411378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114426"/>
            <a:ext cx="8361229" cy="2185988"/>
          </a:xfrm>
        </p:spPr>
        <p:txBody>
          <a:bodyPr/>
          <a:lstStyle/>
          <a:p>
            <a:br>
              <a:rPr lang="en-US" sz="2800" dirty="0"/>
            </a:br>
            <a:br>
              <a:rPr lang="en-US" sz="2800" dirty="0"/>
            </a:br>
            <a:endParaRPr lang="en-US" sz="2800" dirty="0"/>
          </a:p>
        </p:txBody>
      </p:sp>
      <p:sp>
        <p:nvSpPr>
          <p:cNvPr id="3" name="Subtitle 2"/>
          <p:cNvSpPr>
            <a:spLocks noGrp="1"/>
          </p:cNvSpPr>
          <p:nvPr>
            <p:ph type="subTitle" idx="1"/>
          </p:nvPr>
        </p:nvSpPr>
        <p:spPr>
          <a:xfrm>
            <a:off x="1200151" y="685801"/>
            <a:ext cx="9544050" cy="4543424"/>
          </a:xfrm>
        </p:spPr>
        <p:txBody>
          <a:bodyPr>
            <a:normAutofit fontScale="92500" lnSpcReduction="10000"/>
          </a:bodyPr>
          <a:lstStyle/>
          <a:p>
            <a:endParaRPr lang="en-US" dirty="0">
              <a:solidFill>
                <a:srgbClr val="0070C0"/>
              </a:solidFill>
            </a:endParaRPr>
          </a:p>
          <a:p>
            <a:r>
              <a:rPr lang="en-US" sz="4000" dirty="0">
                <a:solidFill>
                  <a:srgbClr val="FF0000"/>
                </a:solidFill>
              </a:rPr>
              <a:t>MISSIONARY THEME 2019:  </a:t>
            </a:r>
            <a:r>
              <a:rPr lang="en-US" sz="4000" b="1" dirty="0">
                <a:solidFill>
                  <a:srgbClr val="FF0000"/>
                </a:solidFill>
              </a:rPr>
              <a:t>THIS IS US!!!</a:t>
            </a:r>
          </a:p>
          <a:p>
            <a:endParaRPr lang="en-US" sz="3200" b="1" dirty="0">
              <a:solidFill>
                <a:srgbClr val="0070C0"/>
              </a:solidFill>
            </a:endParaRPr>
          </a:p>
          <a:p>
            <a:r>
              <a:rPr lang="en-US" sz="2400" b="1" dirty="0">
                <a:solidFill>
                  <a:srgbClr val="FF0000"/>
                </a:solidFill>
              </a:rPr>
              <a:t>FIFTH DISTRICT WMS / YPD</a:t>
            </a:r>
            <a:br>
              <a:rPr lang="en-US" sz="2400" b="1" dirty="0">
                <a:solidFill>
                  <a:srgbClr val="FF0000"/>
                </a:solidFill>
              </a:rPr>
            </a:br>
            <a:r>
              <a:rPr lang="en-US" sz="2400" b="1" dirty="0">
                <a:solidFill>
                  <a:srgbClr val="FF0000"/>
                </a:solidFill>
              </a:rPr>
              <a:t>2019 MID-YEAR MEETING</a:t>
            </a:r>
            <a:br>
              <a:rPr lang="en-US" sz="2400" b="1" dirty="0">
                <a:solidFill>
                  <a:srgbClr val="FF0000"/>
                </a:solidFill>
              </a:rPr>
            </a:br>
            <a:r>
              <a:rPr lang="en-US" sz="2400" b="1" dirty="0">
                <a:solidFill>
                  <a:srgbClr val="FF0000"/>
                </a:solidFill>
              </a:rPr>
              <a:t>MARCH 6-8, 2019</a:t>
            </a:r>
            <a:br>
              <a:rPr lang="en-US" sz="2400" b="1" dirty="0">
                <a:solidFill>
                  <a:srgbClr val="FF0000"/>
                </a:solidFill>
              </a:rPr>
            </a:br>
            <a:br>
              <a:rPr lang="en-US" sz="2400" b="1" dirty="0">
                <a:solidFill>
                  <a:srgbClr val="FF0000"/>
                </a:solidFill>
              </a:rPr>
            </a:br>
            <a:r>
              <a:rPr lang="en-US" sz="2400" b="1" dirty="0">
                <a:solidFill>
                  <a:srgbClr val="FF0000"/>
                </a:solidFill>
              </a:rPr>
              <a:t>Rt. Reverend Clement W. Fugh, Presiding Prelate</a:t>
            </a:r>
            <a:br>
              <a:rPr lang="en-US" sz="2400" b="1" dirty="0">
                <a:solidFill>
                  <a:srgbClr val="FF0000"/>
                </a:solidFill>
              </a:rPr>
            </a:br>
            <a:r>
              <a:rPr lang="en-US" sz="2400" b="1" dirty="0">
                <a:solidFill>
                  <a:srgbClr val="FF0000"/>
                </a:solidFill>
              </a:rPr>
              <a:t>Mrs. Alexia B. Fugh, Episcopal Supervisor</a:t>
            </a:r>
            <a:br>
              <a:rPr lang="en-US" sz="2400" b="1" dirty="0">
                <a:solidFill>
                  <a:srgbClr val="FF0000"/>
                </a:solidFill>
              </a:rPr>
            </a:br>
            <a:r>
              <a:rPr lang="en-US" sz="2400" b="1" dirty="0">
                <a:solidFill>
                  <a:srgbClr val="FF0000"/>
                </a:solidFill>
              </a:rPr>
              <a:t>Mrs. Mary Mayo Mayberry, Fifth Episcopal District WMS President</a:t>
            </a:r>
          </a:p>
          <a:p>
            <a:r>
              <a:rPr lang="en-US" sz="2400" b="1" dirty="0">
                <a:solidFill>
                  <a:srgbClr val="FF0000"/>
                </a:solidFill>
              </a:rPr>
              <a:t>Mrs. Richelle Fry-Skinner, Episcopal YPD Director</a:t>
            </a:r>
          </a:p>
          <a:p>
            <a:r>
              <a:rPr lang="en-US" sz="2400" b="1" dirty="0">
                <a:solidFill>
                  <a:srgbClr val="FF0000"/>
                </a:solidFill>
              </a:rPr>
              <a:t>Mr. William Cordier, Episcopal District YPD President</a:t>
            </a:r>
          </a:p>
          <a:p>
            <a:endParaRPr lang="en-US" sz="1900" b="1" dirty="0">
              <a:solidFill>
                <a:srgbClr val="0070C0"/>
              </a:solidFill>
            </a:endParaRPr>
          </a:p>
        </p:txBody>
      </p:sp>
    </p:spTree>
    <p:extLst>
      <p:ext uri="{BB962C8B-B14F-4D97-AF65-F5344CB8AC3E}">
        <p14:creationId xmlns:p14="http://schemas.microsoft.com/office/powerpoint/2010/main" val="2115028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D8642-A919-4E4D-B0BC-ECF8A7919565}"/>
              </a:ext>
            </a:extLst>
          </p:cNvPr>
          <p:cNvSpPr>
            <a:spLocks noGrp="1"/>
          </p:cNvSpPr>
          <p:nvPr>
            <p:ph type="title"/>
          </p:nvPr>
        </p:nvSpPr>
        <p:spPr>
          <a:xfrm>
            <a:off x="1371600" y="271464"/>
            <a:ext cx="9601200" cy="900112"/>
          </a:xfrm>
        </p:spPr>
        <p:txBody>
          <a:bodyPr>
            <a:normAutofit/>
          </a:bodyPr>
          <a:lstStyle/>
          <a:p>
            <a:r>
              <a:rPr lang="en-US" sz="2800" b="1" dirty="0">
                <a:solidFill>
                  <a:srgbClr val="FF0000"/>
                </a:solidFill>
              </a:rPr>
              <a:t>Fifth Episcopal District WMS Policy and Procedures Handbook</a:t>
            </a:r>
          </a:p>
        </p:txBody>
      </p:sp>
      <p:sp>
        <p:nvSpPr>
          <p:cNvPr id="3" name="Content Placeholder 2">
            <a:extLst>
              <a:ext uri="{FF2B5EF4-FFF2-40B4-BE49-F238E27FC236}">
                <a16:creationId xmlns:a16="http://schemas.microsoft.com/office/drawing/2014/main" id="{2C473FB4-DA3C-024D-9242-921D0B3F49F1}"/>
              </a:ext>
            </a:extLst>
          </p:cNvPr>
          <p:cNvSpPr>
            <a:spLocks noGrp="1"/>
          </p:cNvSpPr>
          <p:nvPr>
            <p:ph idx="1"/>
          </p:nvPr>
        </p:nvSpPr>
        <p:spPr>
          <a:xfrm>
            <a:off x="900113" y="785813"/>
            <a:ext cx="10987087" cy="5902853"/>
          </a:xfrm>
        </p:spPr>
        <p:txBody>
          <a:bodyPr>
            <a:normAutofit fontScale="25000" lnSpcReduction="20000"/>
          </a:bodyPr>
          <a:lstStyle/>
          <a:p>
            <a:pPr marL="0" indent="0">
              <a:buNone/>
            </a:pPr>
            <a:r>
              <a:rPr lang="en-US" sz="9600" b="1" dirty="0">
                <a:solidFill>
                  <a:srgbClr val="0070C0"/>
                </a:solidFill>
              </a:rPr>
              <a:t>This handbook will be available electronically on our Fifth Episcopal District Website by the end of next week– you may print directly from the website or save to your laptop.   It will be available in PDF format.</a:t>
            </a:r>
          </a:p>
          <a:p>
            <a:pPr marL="0" indent="0">
              <a:buNone/>
            </a:pPr>
            <a:r>
              <a:rPr lang="en-US" sz="9600" b="1" dirty="0">
                <a:solidFill>
                  <a:srgbClr val="0070C0"/>
                </a:solidFill>
              </a:rPr>
              <a:t>This handbook can only be updated by a member of the Handbook Committee or the Episcopal District Supervisor.</a:t>
            </a:r>
          </a:p>
          <a:p>
            <a:pPr marL="0" indent="0">
              <a:buNone/>
            </a:pPr>
            <a:r>
              <a:rPr lang="en-US" sz="9600" b="1" dirty="0">
                <a:solidFill>
                  <a:srgbClr val="0070C0"/>
                </a:solidFill>
              </a:rPr>
              <a:t>Some of the items provided include:  </a:t>
            </a:r>
          </a:p>
          <a:p>
            <a:pPr marL="514350" indent="-514350">
              <a:buFont typeface="+mj-lt"/>
              <a:buAutoNum type="arabicPeriod"/>
            </a:pPr>
            <a:r>
              <a:rPr lang="en-US" sz="8000" b="1" dirty="0">
                <a:solidFill>
                  <a:srgbClr val="0070C0"/>
                </a:solidFill>
              </a:rPr>
              <a:t>Episcopal theme for the year</a:t>
            </a:r>
          </a:p>
          <a:p>
            <a:pPr marL="514350" indent="-514350">
              <a:buFont typeface="+mj-lt"/>
              <a:buAutoNum type="arabicPeriod"/>
            </a:pPr>
            <a:r>
              <a:rPr lang="en-US" sz="8000" b="1" dirty="0">
                <a:solidFill>
                  <a:srgbClr val="0070C0"/>
                </a:solidFill>
              </a:rPr>
              <a:t>WMS Organizational Chart</a:t>
            </a:r>
          </a:p>
          <a:p>
            <a:pPr marL="514350" indent="-514350">
              <a:buFont typeface="+mj-lt"/>
              <a:buAutoNum type="arabicPeriod"/>
            </a:pPr>
            <a:r>
              <a:rPr lang="en-US" sz="8000" b="1" dirty="0">
                <a:solidFill>
                  <a:srgbClr val="0070C0"/>
                </a:solidFill>
              </a:rPr>
              <a:t>Episcopal and Conference Officers (along with contact information)</a:t>
            </a:r>
          </a:p>
          <a:p>
            <a:pPr marL="514350" indent="-514350">
              <a:buFont typeface="+mj-lt"/>
              <a:buAutoNum type="arabicPeriod"/>
            </a:pPr>
            <a:r>
              <a:rPr lang="en-US" sz="8000" b="1" dirty="0">
                <a:solidFill>
                  <a:srgbClr val="0070C0"/>
                </a:solidFill>
              </a:rPr>
              <a:t>Sustainable goals</a:t>
            </a:r>
          </a:p>
          <a:p>
            <a:pPr marL="514350" indent="-514350">
              <a:buFont typeface="+mj-lt"/>
              <a:buAutoNum type="arabicPeriod"/>
            </a:pPr>
            <a:r>
              <a:rPr lang="en-US" sz="8000" b="1" dirty="0">
                <a:solidFill>
                  <a:srgbClr val="0070C0"/>
                </a:solidFill>
              </a:rPr>
              <a:t>Life Memberships</a:t>
            </a:r>
          </a:p>
          <a:p>
            <a:pPr marL="514350" indent="-514350">
              <a:buFont typeface="+mj-lt"/>
              <a:buAutoNum type="arabicPeriod"/>
            </a:pPr>
            <a:r>
              <a:rPr lang="en-US" sz="8000" b="1" dirty="0">
                <a:solidFill>
                  <a:srgbClr val="0070C0"/>
                </a:solidFill>
              </a:rPr>
              <a:t>Protocol Guidelines</a:t>
            </a:r>
          </a:p>
          <a:p>
            <a:pPr marL="514350" indent="-514350">
              <a:buFont typeface="+mj-lt"/>
              <a:buAutoNum type="arabicPeriod"/>
            </a:pPr>
            <a:r>
              <a:rPr lang="en-US" sz="8000" b="1" dirty="0">
                <a:solidFill>
                  <a:srgbClr val="0070C0"/>
                </a:solidFill>
              </a:rPr>
              <a:t>Fifth Episcopal District WMS Expense and Reimbursement Policies</a:t>
            </a:r>
          </a:p>
          <a:p>
            <a:pPr marL="514350" indent="-514350">
              <a:buFont typeface="+mj-lt"/>
              <a:buAutoNum type="arabicPeriod"/>
            </a:pPr>
            <a:r>
              <a:rPr lang="en-US" sz="8000" b="1" dirty="0">
                <a:solidFill>
                  <a:srgbClr val="0070C0"/>
                </a:solidFill>
              </a:rPr>
              <a:t>District Meetings, Annual Conference Schedules</a:t>
            </a:r>
          </a:p>
          <a:p>
            <a:pPr marL="514350" indent="-514350">
              <a:buFont typeface="+mj-lt"/>
              <a:buAutoNum type="arabicPeriod"/>
            </a:pPr>
            <a:r>
              <a:rPr lang="en-US" sz="8000" b="1" dirty="0">
                <a:solidFill>
                  <a:srgbClr val="0070C0"/>
                </a:solidFill>
              </a:rPr>
              <a:t>Forms / Sample Forms</a:t>
            </a:r>
          </a:p>
          <a:p>
            <a:pPr marL="514350" indent="-514350">
              <a:buFont typeface="+mj-lt"/>
              <a:buAutoNum type="arabicPeriod"/>
            </a:pPr>
            <a:r>
              <a:rPr lang="en-US" sz="8000" b="1" dirty="0">
                <a:solidFill>
                  <a:srgbClr val="0070C0"/>
                </a:solidFill>
              </a:rPr>
              <a:t>Other Items to be Added as Necessary</a:t>
            </a:r>
          </a:p>
          <a:p>
            <a:pPr marL="514350" indent="-514350">
              <a:buFont typeface="+mj-lt"/>
              <a:buAutoNum type="arabicPeriod"/>
            </a:pPr>
            <a:endParaRPr lang="en-US" sz="8000" b="1" dirty="0">
              <a:solidFill>
                <a:srgbClr val="0070C0"/>
              </a:solidFill>
            </a:endParaRPr>
          </a:p>
          <a:p>
            <a:pPr marL="0" indent="0">
              <a:buNone/>
            </a:pPr>
            <a:endParaRPr lang="en-US" sz="2400" b="1" dirty="0">
              <a:solidFill>
                <a:srgbClr val="0070C0"/>
              </a:solidFill>
            </a:endParaRPr>
          </a:p>
        </p:txBody>
      </p:sp>
    </p:spTree>
    <p:extLst>
      <p:ext uri="{BB962C8B-B14F-4D97-AF65-F5344CB8AC3E}">
        <p14:creationId xmlns:p14="http://schemas.microsoft.com/office/powerpoint/2010/main" val="209521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C50D6-3024-3849-A1D5-B12BBED8FB25}"/>
              </a:ext>
            </a:extLst>
          </p:cNvPr>
          <p:cNvSpPr>
            <a:spLocks noGrp="1"/>
          </p:cNvSpPr>
          <p:nvPr>
            <p:ph type="title"/>
          </p:nvPr>
        </p:nvSpPr>
        <p:spPr>
          <a:xfrm>
            <a:off x="1134533" y="118534"/>
            <a:ext cx="9838267" cy="643466"/>
          </a:xfrm>
        </p:spPr>
        <p:txBody>
          <a:bodyPr>
            <a:normAutofit fontScale="90000"/>
          </a:bodyPr>
          <a:lstStyle/>
          <a:p>
            <a:r>
              <a:rPr lang="en-US" b="1" dirty="0">
                <a:solidFill>
                  <a:srgbClr val="FF0000"/>
                </a:solidFill>
              </a:rPr>
              <a:t>Please NOTE:</a:t>
            </a:r>
          </a:p>
        </p:txBody>
      </p:sp>
      <p:sp>
        <p:nvSpPr>
          <p:cNvPr id="3" name="Content Placeholder 2">
            <a:extLst>
              <a:ext uri="{FF2B5EF4-FFF2-40B4-BE49-F238E27FC236}">
                <a16:creationId xmlns:a16="http://schemas.microsoft.com/office/drawing/2014/main" id="{E9BC50CF-AC4E-A742-BB44-4C0158E100D5}"/>
              </a:ext>
            </a:extLst>
          </p:cNvPr>
          <p:cNvSpPr>
            <a:spLocks noGrp="1"/>
          </p:cNvSpPr>
          <p:nvPr>
            <p:ph idx="1"/>
          </p:nvPr>
        </p:nvSpPr>
        <p:spPr>
          <a:xfrm>
            <a:off x="1134533" y="762001"/>
            <a:ext cx="9838267" cy="6096000"/>
          </a:xfrm>
        </p:spPr>
        <p:txBody>
          <a:bodyPr>
            <a:normAutofit/>
          </a:bodyPr>
          <a:lstStyle/>
          <a:p>
            <a:pPr marL="457200" indent="-457200" algn="just">
              <a:buFont typeface="+mj-lt"/>
              <a:buAutoNum type="arabicPeriod"/>
            </a:pPr>
            <a:r>
              <a:rPr lang="en-US" sz="2400" b="1" u="sng" dirty="0">
                <a:solidFill>
                  <a:srgbClr val="FF0000"/>
                </a:solidFill>
              </a:rPr>
              <a:t>NO</a:t>
            </a:r>
            <a:r>
              <a:rPr lang="en-US" sz="2400" b="1" dirty="0"/>
              <a:t> Episcopal District Meeting is to begin or  “Called to Order” if the Supervisor is not present, or if the Supervisor has not approved  the ‘start of the meeting.’</a:t>
            </a:r>
          </a:p>
          <a:p>
            <a:pPr algn="just"/>
            <a:r>
              <a:rPr lang="en-US" sz="2400" b="1" dirty="0"/>
              <a:t>The Episcopal District WMS President nor District YPD Director is to enter into any contractual agreements on behalf of the District WMS/YPD.   They cannot sign-off on any contracts/BEOs with hotels (rooms, classrooms, meal, AV, </a:t>
            </a:r>
            <a:r>
              <a:rPr lang="en-US" sz="2400" b="1" dirty="0" err="1"/>
              <a:t>etc</a:t>
            </a:r>
            <a:r>
              <a:rPr lang="en-US" sz="2400" b="1" dirty="0"/>
              <a:t>) .   Contracts MUST be reviewed and signed by the Bishop or Supervisor.</a:t>
            </a:r>
          </a:p>
          <a:p>
            <a:pPr algn="just"/>
            <a:r>
              <a:rPr lang="en-US" sz="2400" b="1" dirty="0"/>
              <a:t>The Supervisor (Bishop)    </a:t>
            </a:r>
            <a:r>
              <a:rPr lang="en-US" sz="2400" b="1" u="sng" dirty="0">
                <a:solidFill>
                  <a:srgbClr val="FF0000"/>
                </a:solidFill>
              </a:rPr>
              <a:t>ONLY,</a:t>
            </a:r>
            <a:r>
              <a:rPr lang="en-US" sz="2400" b="1" dirty="0">
                <a:solidFill>
                  <a:schemeClr val="tx1"/>
                </a:solidFill>
              </a:rPr>
              <a:t> will</a:t>
            </a:r>
            <a:r>
              <a:rPr lang="en-US" sz="2400" b="1" dirty="0"/>
              <a:t> sign-off on such contractual matters of the WMS/YPD.</a:t>
            </a:r>
          </a:p>
          <a:p>
            <a:pPr algn="just"/>
            <a:r>
              <a:rPr lang="en-US" sz="2400" b="1" dirty="0"/>
              <a:t>Per our 2016-2020 Constitution and Bylaws and per Dr. Shirley Reed, WMS Connectional President,  ALL YPD monies go through the Conference WMS accounts which are then submitted to the Episcopal District Treasurer.  </a:t>
            </a:r>
          </a:p>
          <a:p>
            <a:pPr algn="just"/>
            <a:r>
              <a:rPr lang="en-US" sz="2400" b="1" dirty="0"/>
              <a:t>Our Connectional Treasurer will provide more insight on this matter.</a:t>
            </a:r>
          </a:p>
          <a:p>
            <a:pPr algn="just"/>
            <a:endParaRPr lang="en-US" sz="2400" dirty="0"/>
          </a:p>
          <a:p>
            <a:pPr marL="457200" indent="-457200">
              <a:buFont typeface="+mj-lt"/>
              <a:buAutoNum type="arabicPeriod"/>
            </a:pPr>
            <a:endParaRPr lang="en-US" b="1" dirty="0"/>
          </a:p>
        </p:txBody>
      </p:sp>
    </p:spTree>
    <p:extLst>
      <p:ext uri="{BB962C8B-B14F-4D97-AF65-F5344CB8AC3E}">
        <p14:creationId xmlns:p14="http://schemas.microsoft.com/office/powerpoint/2010/main" val="3381981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584200"/>
          </a:xfrm>
        </p:spPr>
        <p:txBody>
          <a:bodyPr>
            <a:normAutofit/>
          </a:bodyPr>
          <a:lstStyle/>
          <a:p>
            <a:r>
              <a:rPr lang="en-US" sz="3200" b="1" u="sng" dirty="0">
                <a:solidFill>
                  <a:srgbClr val="00B050"/>
                </a:solidFill>
              </a:rPr>
              <a:t>YPD Annual Conferences and District Meetings</a:t>
            </a:r>
          </a:p>
        </p:txBody>
      </p:sp>
      <p:sp>
        <p:nvSpPr>
          <p:cNvPr id="3" name="Content Placeholder 2"/>
          <p:cNvSpPr>
            <a:spLocks noGrp="1"/>
          </p:cNvSpPr>
          <p:nvPr>
            <p:ph idx="1"/>
          </p:nvPr>
        </p:nvSpPr>
        <p:spPr>
          <a:xfrm>
            <a:off x="1371600" y="1507065"/>
            <a:ext cx="10058400" cy="5012267"/>
          </a:xfrm>
        </p:spPr>
        <p:txBody>
          <a:bodyPr>
            <a:normAutofit fontScale="92500" lnSpcReduction="20000"/>
          </a:bodyPr>
          <a:lstStyle/>
          <a:p>
            <a:pPr marL="457200" indent="-457200" algn="just">
              <a:buFont typeface="+mj-lt"/>
              <a:buAutoNum type="arabicPeriod"/>
            </a:pPr>
            <a:r>
              <a:rPr lang="en-US" sz="3200" b="1" dirty="0">
                <a:solidFill>
                  <a:srgbClr val="00B050"/>
                </a:solidFill>
              </a:rPr>
              <a:t>YPD Conferences for 2019 will be scheduled during the Annual Conference series.</a:t>
            </a:r>
          </a:p>
          <a:p>
            <a:pPr marL="457200" indent="-457200" algn="just">
              <a:buFont typeface="+mj-lt"/>
              <a:buAutoNum type="arabicPeriod"/>
            </a:pPr>
            <a:r>
              <a:rPr lang="en-US" sz="3200" b="1" dirty="0">
                <a:solidFill>
                  <a:srgbClr val="00B050"/>
                </a:solidFill>
              </a:rPr>
              <a:t>Mrs. Richelle Frye-Skinner, Fifth Episcopal District YPD Director will provide more insight during the YPD Presentation.</a:t>
            </a:r>
          </a:p>
          <a:p>
            <a:pPr marL="457200" indent="-457200" algn="just">
              <a:buFont typeface="+mj-lt"/>
              <a:buAutoNum type="arabicPeriod"/>
            </a:pPr>
            <a:r>
              <a:rPr lang="en-US" sz="3200" b="1" dirty="0">
                <a:solidFill>
                  <a:srgbClr val="00B050"/>
                </a:solidFill>
              </a:rPr>
              <a:t>This year was an exception, leading up to the YPD Quadrennial.   A YPD meeting was approved for this Mid-Year only.  During </a:t>
            </a:r>
            <a:r>
              <a:rPr lang="en-US" sz="3200" b="1" u="sng" dirty="0">
                <a:solidFill>
                  <a:srgbClr val="00B050"/>
                </a:solidFill>
              </a:rPr>
              <a:t>2020, 2021, and 2022 </a:t>
            </a:r>
            <a:r>
              <a:rPr lang="en-US" sz="3200" b="1" dirty="0">
                <a:solidFill>
                  <a:srgbClr val="00B050"/>
                </a:solidFill>
              </a:rPr>
              <a:t>the YPD will not have separate meeting dates held beyond the dates planned for the Planning Meeting and Mid-Year.  If there is a need is 2023, the next Quadrennial Year, we will make allowances.</a:t>
            </a:r>
          </a:p>
          <a:p>
            <a:pPr marL="457200" indent="-457200">
              <a:buFont typeface="+mj-lt"/>
              <a:buAutoNum type="arabicPeriod"/>
            </a:pPr>
            <a:endParaRPr lang="en-US" dirty="0">
              <a:solidFill>
                <a:srgbClr val="0070C0"/>
              </a:solidFill>
            </a:endParaRPr>
          </a:p>
        </p:txBody>
      </p:sp>
    </p:spTree>
    <p:extLst>
      <p:ext uri="{BB962C8B-B14F-4D97-AF65-F5344CB8AC3E}">
        <p14:creationId xmlns:p14="http://schemas.microsoft.com/office/powerpoint/2010/main" val="1532790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4438" y="614363"/>
            <a:ext cx="9929812" cy="5557837"/>
          </a:xfrm>
        </p:spPr>
        <p:txBody>
          <a:bodyPr>
            <a:normAutofit/>
          </a:bodyPr>
          <a:lstStyle/>
          <a:p>
            <a:pPr marL="0" indent="0" algn="ctr">
              <a:buNone/>
            </a:pPr>
            <a:endParaRPr lang="en-US" sz="4000" b="1" dirty="0">
              <a:solidFill>
                <a:srgbClr val="0070C0"/>
              </a:solidFill>
            </a:endParaRPr>
          </a:p>
          <a:p>
            <a:pPr marL="0" indent="0" algn="ctr">
              <a:buNone/>
            </a:pPr>
            <a:endParaRPr lang="en-US" sz="3600" b="1" dirty="0">
              <a:solidFill>
                <a:srgbClr val="0070C0"/>
              </a:solidFill>
            </a:endParaRPr>
          </a:p>
          <a:p>
            <a:pPr marL="0" indent="0" algn="ctr">
              <a:buNone/>
            </a:pPr>
            <a:endParaRPr lang="en-US" sz="3600" b="1" dirty="0">
              <a:solidFill>
                <a:srgbClr val="0070C0"/>
              </a:solidFill>
            </a:endParaRPr>
          </a:p>
          <a:p>
            <a:pPr marL="0" indent="0" algn="ctr">
              <a:buNone/>
            </a:pPr>
            <a:r>
              <a:rPr lang="en-US" sz="3200" b="1" dirty="0">
                <a:solidFill>
                  <a:srgbClr val="0070C0"/>
                </a:solidFill>
              </a:rPr>
              <a:t>I KNOW WHAT I’M DOING.  I HAVE IT ALL PLANNED OUT </a:t>
            </a:r>
            <a:r>
              <a:rPr lang="mr-IN" sz="3200" b="1" dirty="0">
                <a:solidFill>
                  <a:srgbClr val="0070C0"/>
                </a:solidFill>
              </a:rPr>
              <a:t>–</a:t>
            </a:r>
            <a:r>
              <a:rPr lang="en-US" sz="3200" b="1" dirty="0">
                <a:solidFill>
                  <a:srgbClr val="0070C0"/>
                </a:solidFill>
              </a:rPr>
              <a:t> PLANS TO TAKE CARE OF YOU,  NOT ABANDON YOU, PLANS TO GIVE YOU THE FUTURE YOU HOPE FOR. </a:t>
            </a:r>
          </a:p>
          <a:p>
            <a:pPr marL="0" indent="0" algn="ctr">
              <a:buNone/>
            </a:pPr>
            <a:r>
              <a:rPr lang="en-US" sz="3200" b="1" dirty="0">
                <a:solidFill>
                  <a:srgbClr val="0070C0"/>
                </a:solidFill>
              </a:rPr>
              <a:t>JEREMIAH 29: 11</a:t>
            </a:r>
          </a:p>
          <a:p>
            <a:pPr marL="0" indent="0" algn="ctr">
              <a:buNone/>
            </a:pPr>
            <a:endParaRPr lang="en-US" sz="3600" b="1" dirty="0">
              <a:solidFill>
                <a:srgbClr val="0070C0"/>
              </a:solidFill>
            </a:endParaRPr>
          </a:p>
        </p:txBody>
      </p:sp>
    </p:spTree>
    <p:extLst>
      <p:ext uri="{BB962C8B-B14F-4D97-AF65-F5344CB8AC3E}">
        <p14:creationId xmlns:p14="http://schemas.microsoft.com/office/powerpoint/2010/main" val="1132216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1528763" y="628650"/>
            <a:ext cx="9444037" cy="5238750"/>
          </a:xfrm>
        </p:spPr>
        <p:txBody>
          <a:bodyPr>
            <a:normAutofit fontScale="975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3600" dirty="0"/>
          </a:p>
          <a:p>
            <a:pPr marL="0" marR="0" lvl="0" indent="0" algn="ctr" defTabSz="914400" eaLnBrk="1" fontAlgn="auto" latinLnBrk="0" hangingPunct="1">
              <a:lnSpc>
                <a:spcPct val="100000"/>
              </a:lnSpc>
              <a:spcBef>
                <a:spcPts val="0"/>
              </a:spcBef>
              <a:spcAft>
                <a:spcPts val="0"/>
              </a:spcAft>
              <a:buClrTx/>
              <a:buSzTx/>
              <a:buFontTx/>
              <a:buNone/>
              <a:tabLst/>
              <a:defRPr/>
            </a:pPr>
            <a:endParaRPr lang="en-US" sz="4100" dirty="0">
              <a:solidFill>
                <a:srgbClr val="0070C0"/>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4100" b="1" dirty="0">
                <a:solidFill>
                  <a:srgbClr val="0070C0"/>
                </a:solidFill>
              </a:rPr>
              <a:t>IN THE NAME OF THE TRIUNE GOD</a:t>
            </a:r>
          </a:p>
          <a:p>
            <a:pPr marL="0" marR="0" lvl="0" indent="0" algn="ctr" defTabSz="914400" eaLnBrk="1" fontAlgn="auto" latinLnBrk="0" hangingPunct="1">
              <a:lnSpc>
                <a:spcPct val="100000"/>
              </a:lnSpc>
              <a:spcBef>
                <a:spcPts val="0"/>
              </a:spcBef>
              <a:spcAft>
                <a:spcPts val="0"/>
              </a:spcAft>
              <a:buClrTx/>
              <a:buSzTx/>
              <a:buFontTx/>
              <a:buNone/>
              <a:tabLst/>
              <a:defRPr/>
            </a:pPr>
            <a:r>
              <a:rPr lang="en-US" sz="4100" b="1" dirty="0">
                <a:solidFill>
                  <a:srgbClr val="0070C0"/>
                </a:solidFill>
              </a:rPr>
              <a:t>MAY THE SPIRIT OF CHRISTIAN MISSIONS</a:t>
            </a:r>
          </a:p>
          <a:p>
            <a:pPr marL="0" marR="0" lvl="0" indent="0" algn="ctr" defTabSz="914400" eaLnBrk="1" fontAlgn="auto" latinLnBrk="0" hangingPunct="1">
              <a:lnSpc>
                <a:spcPct val="100000"/>
              </a:lnSpc>
              <a:spcBef>
                <a:spcPts val="0"/>
              </a:spcBef>
              <a:spcAft>
                <a:spcPts val="0"/>
              </a:spcAft>
              <a:buClrTx/>
              <a:buSzTx/>
              <a:buFontTx/>
              <a:buNone/>
              <a:tabLst/>
              <a:defRPr/>
            </a:pPr>
            <a:r>
              <a:rPr lang="en-US" sz="4100" b="1" dirty="0">
                <a:solidFill>
                  <a:srgbClr val="0070C0"/>
                </a:solidFill>
              </a:rPr>
              <a:t>ENTER EVERY HEART</a:t>
            </a:r>
          </a:p>
          <a:p>
            <a:pPr marL="0" marR="0" lvl="0" indent="0" algn="ctr" defTabSz="914400" eaLnBrk="1" fontAlgn="auto" latinLnBrk="0" hangingPunct="1">
              <a:lnSpc>
                <a:spcPct val="100000"/>
              </a:lnSpc>
              <a:spcBef>
                <a:spcPts val="0"/>
              </a:spcBef>
              <a:spcAft>
                <a:spcPts val="0"/>
              </a:spcAft>
              <a:buClrTx/>
              <a:buSzTx/>
              <a:buFontTx/>
              <a:buNone/>
              <a:tabLst/>
              <a:defRPr/>
            </a:pPr>
            <a:r>
              <a:rPr lang="en-US" sz="4100" b="1" dirty="0">
                <a:solidFill>
                  <a:srgbClr val="0070C0"/>
                </a:solidFill>
              </a:rPr>
              <a:t>THIS WE ASK IN JESUS’ NAME</a:t>
            </a:r>
          </a:p>
          <a:p>
            <a:pPr marL="0" marR="0" lvl="0" indent="0" algn="ctr" defTabSz="914400" eaLnBrk="1" fontAlgn="auto" latinLnBrk="0" hangingPunct="1">
              <a:lnSpc>
                <a:spcPct val="100000"/>
              </a:lnSpc>
              <a:spcBef>
                <a:spcPts val="0"/>
              </a:spcBef>
              <a:spcAft>
                <a:spcPts val="0"/>
              </a:spcAft>
              <a:buClrTx/>
              <a:buSzTx/>
              <a:buFontTx/>
              <a:buNone/>
              <a:tabLst/>
              <a:defRPr/>
            </a:pPr>
            <a:r>
              <a:rPr lang="en-US" sz="4100" b="1" dirty="0">
                <a:solidFill>
                  <a:srgbClr val="0070C0"/>
                </a:solidFill>
              </a:rPr>
              <a:t>AMEN</a:t>
            </a:r>
          </a:p>
        </p:txBody>
      </p:sp>
    </p:spTree>
    <p:extLst>
      <p:ext uri="{BB962C8B-B14F-4D97-AF65-F5344CB8AC3E}">
        <p14:creationId xmlns:p14="http://schemas.microsoft.com/office/powerpoint/2010/main" val="1927655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2506132"/>
            <a:ext cx="9127066" cy="812801"/>
          </a:xfrm>
        </p:spPr>
        <p:txBody>
          <a:bodyPr>
            <a:normAutofit/>
          </a:bodyPr>
          <a:lstStyle/>
          <a:p>
            <a:pPr marL="0" indent="0" algn="ctr">
              <a:buNone/>
            </a:pPr>
            <a:r>
              <a:rPr lang="en-US" sz="4400" b="1" i="1" dirty="0">
                <a:solidFill>
                  <a:srgbClr val="0070C0"/>
                </a:solidFill>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1981874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28614"/>
            <a:ext cx="9601200" cy="842961"/>
          </a:xfrm>
        </p:spPr>
        <p:txBody>
          <a:bodyPr>
            <a:normAutofit fontScale="90000"/>
          </a:bodyPr>
          <a:lstStyle/>
          <a:p>
            <a:r>
              <a:rPr lang="en-US" sz="2400" b="1" dirty="0">
                <a:solidFill>
                  <a:srgbClr val="0070C0"/>
                </a:solidFill>
              </a:rPr>
              <a:t>FROM A DISTANCE</a:t>
            </a:r>
            <a:br>
              <a:rPr lang="en-US" sz="1800" b="1" dirty="0">
                <a:solidFill>
                  <a:srgbClr val="0070C0"/>
                </a:solidFill>
              </a:rPr>
            </a:br>
            <a:r>
              <a:rPr lang="en-US" sz="1800" b="1" dirty="0">
                <a:solidFill>
                  <a:srgbClr val="0070C0"/>
                </a:solidFill>
              </a:rPr>
              <a:t>ARTIST:  BETTE MIDLER</a:t>
            </a:r>
            <a:br>
              <a:rPr lang="en-US" sz="1800" b="1" dirty="0">
                <a:solidFill>
                  <a:srgbClr val="0070C0"/>
                </a:solidFill>
              </a:rPr>
            </a:br>
            <a:r>
              <a:rPr lang="en-US" sz="1800" b="1" dirty="0">
                <a:solidFill>
                  <a:srgbClr val="0070C0"/>
                </a:solidFill>
              </a:rPr>
              <a:t>RELEASED:  SEPTEMBER 4, 1990</a:t>
            </a:r>
          </a:p>
        </p:txBody>
      </p:sp>
      <p:sp>
        <p:nvSpPr>
          <p:cNvPr id="3" name="Content Placeholder 2"/>
          <p:cNvSpPr>
            <a:spLocks noGrp="1"/>
          </p:cNvSpPr>
          <p:nvPr>
            <p:ph idx="1"/>
          </p:nvPr>
        </p:nvSpPr>
        <p:spPr>
          <a:xfrm>
            <a:off x="1371600" y="1171575"/>
            <a:ext cx="9601200" cy="5543550"/>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From a distance the world looks blue and green, and the snow-capped mountains white.</a:t>
            </a: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From a distance the ocean meets the stream, and the eagle takes to flight.</a:t>
            </a:r>
          </a:p>
          <a:p>
            <a:pPr marL="0" marR="0" lvl="0" indent="0" defTabSz="914400" eaLnBrk="1" fontAlgn="auto" latinLnBrk="0" hangingPunct="1">
              <a:lnSpc>
                <a:spcPct val="100000"/>
              </a:lnSpc>
              <a:spcBef>
                <a:spcPts val="0"/>
              </a:spcBef>
              <a:spcAft>
                <a:spcPts val="0"/>
              </a:spcAft>
              <a:buClrTx/>
              <a:buSzTx/>
              <a:buFontTx/>
              <a:buNone/>
              <a:tabLst/>
              <a:defRPr/>
            </a:pPr>
            <a:endParaRPr lang="en-US" sz="1800" b="1" dirty="0">
              <a:solidFill>
                <a:srgbClr val="0070C0"/>
              </a:solidFill>
            </a:endParaRP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From a distance, there is harmony, and it echoes through the land.</a:t>
            </a: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It’s the voice of hope, it’s the voice of peace, it’s the voice of every man.</a:t>
            </a:r>
          </a:p>
          <a:p>
            <a:pPr marL="0" marR="0" lvl="0" indent="0" defTabSz="914400" eaLnBrk="1" fontAlgn="auto" latinLnBrk="0" hangingPunct="1">
              <a:lnSpc>
                <a:spcPct val="100000"/>
              </a:lnSpc>
              <a:spcBef>
                <a:spcPts val="0"/>
              </a:spcBef>
              <a:spcAft>
                <a:spcPts val="0"/>
              </a:spcAft>
              <a:buClrTx/>
              <a:buSzTx/>
              <a:buFontTx/>
              <a:buNone/>
              <a:tabLst/>
              <a:defRPr/>
            </a:pPr>
            <a:endParaRPr lang="en-US" sz="1800" b="1" dirty="0">
              <a:solidFill>
                <a:srgbClr val="0070C0"/>
              </a:solidFill>
            </a:endParaRP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From a distance we all have enough, and no one is in need.</a:t>
            </a: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And there are no guns, no bombs, and no disease, no hungry mouths to feed.</a:t>
            </a:r>
          </a:p>
          <a:p>
            <a:pPr marL="0" marR="0" lvl="0" indent="0" defTabSz="914400" eaLnBrk="1" fontAlgn="auto" latinLnBrk="0" hangingPunct="1">
              <a:lnSpc>
                <a:spcPct val="100000"/>
              </a:lnSpc>
              <a:spcBef>
                <a:spcPts val="0"/>
              </a:spcBef>
              <a:spcAft>
                <a:spcPts val="0"/>
              </a:spcAft>
              <a:buClrTx/>
              <a:buSzTx/>
              <a:buFontTx/>
              <a:buNone/>
              <a:tabLst/>
              <a:defRPr/>
            </a:pPr>
            <a:endParaRPr lang="en-US" sz="1800" b="1" dirty="0">
              <a:solidFill>
                <a:srgbClr val="0070C0"/>
              </a:solidFill>
            </a:endParaRP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From a distance we are instruments marching in a common band.</a:t>
            </a: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Playing songs of hope, playing songs of peace, they’re the songs of every man.</a:t>
            </a:r>
          </a:p>
          <a:p>
            <a:pPr marL="0" marR="0" lvl="0" indent="0" defTabSz="914400" eaLnBrk="1" fontAlgn="auto" latinLnBrk="0" hangingPunct="1">
              <a:lnSpc>
                <a:spcPct val="100000"/>
              </a:lnSpc>
              <a:spcBef>
                <a:spcPts val="0"/>
              </a:spcBef>
              <a:spcAft>
                <a:spcPts val="0"/>
              </a:spcAft>
              <a:buClrTx/>
              <a:buSzTx/>
              <a:buFontTx/>
              <a:buNone/>
              <a:tabLst/>
              <a:defRPr/>
            </a:pPr>
            <a:endParaRPr lang="en-US" sz="1800" b="1" dirty="0">
              <a:solidFill>
                <a:srgbClr val="0070C0"/>
              </a:solidFill>
            </a:endParaRP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From a distance you look like my friend, even though we are at war.</a:t>
            </a: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From a distance I just cannot comprehend what all this fighting is for.</a:t>
            </a:r>
          </a:p>
          <a:p>
            <a:pPr marL="0" marR="0" lvl="0" indent="0" defTabSz="914400" eaLnBrk="1" fontAlgn="auto" latinLnBrk="0" hangingPunct="1">
              <a:lnSpc>
                <a:spcPct val="100000"/>
              </a:lnSpc>
              <a:spcBef>
                <a:spcPts val="0"/>
              </a:spcBef>
              <a:spcAft>
                <a:spcPts val="0"/>
              </a:spcAft>
              <a:buClrTx/>
              <a:buSzTx/>
              <a:buFontTx/>
              <a:buNone/>
              <a:tabLst/>
              <a:defRPr/>
            </a:pPr>
            <a:endParaRPr lang="en-US" sz="1800" b="1" dirty="0">
              <a:solidFill>
                <a:srgbClr val="0070C0"/>
              </a:solidFill>
            </a:endParaRP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From a distance there is harmony, and it echoes through the land.</a:t>
            </a: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And it’s the hope of hopes, it’s the love or loves, it is the heart of every man.</a:t>
            </a:r>
          </a:p>
          <a:p>
            <a:pPr marL="0" marR="0" lvl="0" indent="0" defTabSz="914400" eaLnBrk="1" fontAlgn="auto" latinLnBrk="0" hangingPunct="1">
              <a:lnSpc>
                <a:spcPct val="100000"/>
              </a:lnSpc>
              <a:spcBef>
                <a:spcPts val="0"/>
              </a:spcBef>
              <a:spcAft>
                <a:spcPts val="0"/>
              </a:spcAft>
              <a:buClrTx/>
              <a:buSzTx/>
              <a:buFontTx/>
              <a:buNone/>
              <a:tabLst/>
              <a:defRPr/>
            </a:pPr>
            <a:endParaRPr lang="en-US" sz="1800" b="1" dirty="0">
              <a:solidFill>
                <a:srgbClr val="0070C0"/>
              </a:solidFill>
            </a:endParaRPr>
          </a:p>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70C0"/>
                </a:solidFill>
              </a:rPr>
              <a:t>And God is watching us, God is watching use, God is watching us from a distance.</a:t>
            </a:r>
          </a:p>
          <a:p>
            <a:pPr marL="0" marR="0" lvl="0" indent="0" defTabSz="914400" eaLnBrk="1" fontAlgn="auto" latinLnBrk="0" hangingPunct="1">
              <a:lnSpc>
                <a:spcPct val="100000"/>
              </a:lnSpc>
              <a:spcBef>
                <a:spcPts val="0"/>
              </a:spcBef>
              <a:spcAft>
                <a:spcPts val="0"/>
              </a:spcAft>
              <a:buClrTx/>
              <a:buSzTx/>
              <a:buFontTx/>
              <a:buNone/>
              <a:tabLst/>
              <a:defRPr/>
            </a:pPr>
            <a:endParaRPr lang="en-US" sz="1800" b="1" dirty="0">
              <a:solidFill>
                <a:srgbClr val="0070C0"/>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800" b="1" dirty="0">
              <a:solidFill>
                <a:srgbClr val="0070C0"/>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800" b="1" dirty="0">
              <a:solidFill>
                <a:srgbClr val="0070C0"/>
              </a:solidFill>
            </a:endParaRPr>
          </a:p>
        </p:txBody>
      </p:sp>
    </p:spTree>
    <p:extLst>
      <p:ext uri="{BB962C8B-B14F-4D97-AF65-F5344CB8AC3E}">
        <p14:creationId xmlns:p14="http://schemas.microsoft.com/office/powerpoint/2010/main" val="349021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7338" y="185738"/>
            <a:ext cx="9601200" cy="642937"/>
          </a:xfrm>
        </p:spPr>
        <p:txBody>
          <a:bodyPr>
            <a:noAutofit/>
          </a:bodyPr>
          <a:lstStyle/>
          <a:p>
            <a:pPr algn="ctr"/>
            <a:r>
              <a:rPr lang="en-US" b="1" dirty="0">
                <a:solidFill>
                  <a:srgbClr val="FF0000"/>
                </a:solidFill>
              </a:rPr>
              <a:t>THIS IS US!!!</a:t>
            </a:r>
          </a:p>
        </p:txBody>
      </p:sp>
      <p:sp>
        <p:nvSpPr>
          <p:cNvPr id="3" name="Content Placeholder 2"/>
          <p:cNvSpPr>
            <a:spLocks noGrp="1"/>
          </p:cNvSpPr>
          <p:nvPr>
            <p:ph idx="1"/>
          </p:nvPr>
        </p:nvSpPr>
        <p:spPr>
          <a:xfrm>
            <a:off x="800100" y="828675"/>
            <a:ext cx="11215688" cy="5815013"/>
          </a:xfrm>
        </p:spPr>
        <p:txBody>
          <a:bodyPr>
            <a:normAutofit fontScale="25000" lnSpcReduction="20000"/>
          </a:bodyPr>
          <a:lstStyle/>
          <a:p>
            <a:pPr marL="0" indent="0" algn="just">
              <a:buNone/>
            </a:pPr>
            <a:r>
              <a:rPr lang="en-US" sz="7200" b="1" dirty="0">
                <a:solidFill>
                  <a:srgbClr val="0070C0"/>
                </a:solidFill>
              </a:rPr>
              <a:t>The television series “This is Us” premiered on September 27, 2016.  The series follows the lives of three siblings, Kevin, Kate, and Randall (also knows as the “Big Three), and their parents Jack and Rebecca Pearson.  It takes place in the present and uses flashbacks to show how the family ‘made it’  and how the various family members reacted and remembered the various moments in the past.  </a:t>
            </a:r>
          </a:p>
          <a:p>
            <a:pPr marL="0" indent="0" algn="just">
              <a:buNone/>
            </a:pPr>
            <a:r>
              <a:rPr lang="en-US" sz="7200" b="1" dirty="0">
                <a:solidFill>
                  <a:srgbClr val="0070C0"/>
                </a:solidFill>
              </a:rPr>
              <a:t>Kevin and Kate are the two surviving members of a triplet pregnancy, born six weeks premature on Jack’s 36</a:t>
            </a:r>
            <a:r>
              <a:rPr lang="en-US" sz="7200" b="1" baseline="30000" dirty="0">
                <a:solidFill>
                  <a:srgbClr val="0070C0"/>
                </a:solidFill>
              </a:rPr>
              <a:t>th</a:t>
            </a:r>
            <a:r>
              <a:rPr lang="en-US" sz="7200" b="1" dirty="0">
                <a:solidFill>
                  <a:srgbClr val="0070C0"/>
                </a:solidFill>
              </a:rPr>
              <a:t> birthday in 1980.  The third baby, a boy, was stillborn. </a:t>
            </a:r>
          </a:p>
          <a:p>
            <a:pPr marL="0" indent="0" algn="just">
              <a:buNone/>
            </a:pPr>
            <a:r>
              <a:rPr lang="en-US" sz="7200" b="1" dirty="0">
                <a:solidFill>
                  <a:srgbClr val="0070C0"/>
                </a:solidFill>
              </a:rPr>
              <a:t>Believing they were meant to have three children, Jack and Rebecca (who are white) decide to adopt Randall, an African American child born the same day and brought to the same hospital after his biological father abandoned him at a fire station.  </a:t>
            </a:r>
          </a:p>
          <a:p>
            <a:pPr marL="0" indent="0" algn="just">
              <a:buNone/>
            </a:pPr>
            <a:r>
              <a:rPr lang="en-US" sz="7200" b="1" dirty="0">
                <a:solidFill>
                  <a:srgbClr val="0070C0"/>
                </a:solidFill>
              </a:rPr>
              <a:t>Jack dies when his children are 17.</a:t>
            </a:r>
          </a:p>
          <a:p>
            <a:pPr marL="0" indent="0" algn="just">
              <a:buNone/>
            </a:pPr>
            <a:r>
              <a:rPr lang="en-US" sz="7200" b="1" dirty="0">
                <a:solidFill>
                  <a:srgbClr val="0070C0"/>
                </a:solidFill>
              </a:rPr>
              <a:t>To summarize:  this is a story about all the things a family goes through, the joys, the pains of everyday life, and the lessons learned from each experience.  It shows family resilience and strength.  It shows how all that binds us as “family” makes us stronger with each experience and how LOVE keeps us together, no matter how difficult the situations are that we face.</a:t>
            </a:r>
          </a:p>
          <a:p>
            <a:pPr marL="0" indent="0" algn="just">
              <a:buNone/>
            </a:pPr>
            <a:r>
              <a:rPr lang="en-US" sz="7200" b="1" dirty="0">
                <a:solidFill>
                  <a:srgbClr val="0070C0"/>
                </a:solidFill>
              </a:rPr>
              <a:t>I thought  </a:t>
            </a:r>
            <a:r>
              <a:rPr lang="en-US" sz="7200" b="1" dirty="0">
                <a:solidFill>
                  <a:srgbClr val="FF0000"/>
                </a:solidFill>
              </a:rPr>
              <a:t>“T</a:t>
            </a:r>
            <a:r>
              <a:rPr lang="en-US" sz="7200" b="1" u="sng" dirty="0">
                <a:solidFill>
                  <a:srgbClr val="FF0000"/>
                </a:solidFill>
              </a:rPr>
              <a:t>his Is Us” </a:t>
            </a:r>
            <a:r>
              <a:rPr lang="en-US" sz="7200" b="1" dirty="0">
                <a:solidFill>
                  <a:srgbClr val="0070C0"/>
                </a:solidFill>
              </a:rPr>
              <a:t>was an excellent theme for us, as Missionaries, during this Pentecost season.  We are family. We each experience joy and pain.  We help those in our family.  We each gain valuable lessons learned from our various experiences and these experiences serve to strengthen us and make us better, as individuals and family members.</a:t>
            </a:r>
          </a:p>
          <a:p>
            <a:pPr marL="0" indent="0" algn="just">
              <a:buNone/>
            </a:pPr>
            <a:r>
              <a:rPr lang="en-US" sz="7200" b="1" dirty="0">
                <a:solidFill>
                  <a:srgbClr val="0070C0"/>
                </a:solidFill>
              </a:rPr>
              <a:t>During this season of Pentecost, we, too, look for the Holy Spirit to perform miracles, signs and wonders, in our everyday lives, to find spiritual renewal in everyday moments that keep us focused on God.   The Holy Spirit comes to teach and guide us so we can become strong, while also teaching us that we cannot make it through this life alone.   Our family bonds are strengthened in the process of everyday life.</a:t>
            </a:r>
            <a:endParaRPr lang="en-US" sz="7200" dirty="0">
              <a:solidFill>
                <a:srgbClr val="0070C0"/>
              </a:solidFill>
            </a:endParaRPr>
          </a:p>
          <a:p>
            <a:pPr marL="0" indent="0" algn="just">
              <a:buNone/>
            </a:pPr>
            <a:r>
              <a:rPr lang="en-US" sz="7200" b="1" dirty="0">
                <a:solidFill>
                  <a:srgbClr val="FF0000"/>
                </a:solidFill>
              </a:rPr>
              <a:t>THIS IS US!!! </a:t>
            </a:r>
          </a:p>
          <a:p>
            <a:pPr marL="0" indent="0" algn="just">
              <a:buNone/>
            </a:pPr>
            <a:endParaRPr lang="en-US" sz="2400" dirty="0">
              <a:solidFill>
                <a:srgbClr val="0070C0"/>
              </a:solidFill>
            </a:endParaRPr>
          </a:p>
        </p:txBody>
      </p:sp>
    </p:spTree>
    <p:extLst>
      <p:ext uri="{BB962C8B-B14F-4D97-AF65-F5344CB8AC3E}">
        <p14:creationId xmlns:p14="http://schemas.microsoft.com/office/powerpoint/2010/main" val="870328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4A8EE-6335-BA4C-B4AD-F87683D0C75A}"/>
              </a:ext>
            </a:extLst>
          </p:cNvPr>
          <p:cNvSpPr>
            <a:spLocks noGrp="1"/>
          </p:cNvSpPr>
          <p:nvPr>
            <p:ph type="title"/>
          </p:nvPr>
        </p:nvSpPr>
        <p:spPr>
          <a:xfrm>
            <a:off x="1471613" y="171451"/>
            <a:ext cx="9601200" cy="1071562"/>
          </a:xfrm>
        </p:spPr>
        <p:txBody>
          <a:bodyPr/>
          <a:lstStyle/>
          <a:p>
            <a:pPr algn="ctr"/>
            <a:r>
              <a:rPr lang="en-US" dirty="0">
                <a:solidFill>
                  <a:srgbClr val="FF0000"/>
                </a:solidFill>
              </a:rPr>
              <a:t>THE YEAR OF PENTECOST</a:t>
            </a:r>
            <a:br>
              <a:rPr lang="en-US" dirty="0">
                <a:solidFill>
                  <a:srgbClr val="FF0000"/>
                </a:solidFill>
              </a:rPr>
            </a:br>
            <a:r>
              <a:rPr lang="en-US" sz="2800" b="1" dirty="0">
                <a:solidFill>
                  <a:srgbClr val="FF0000"/>
                </a:solidFill>
              </a:rPr>
              <a:t>2018-2019</a:t>
            </a:r>
          </a:p>
        </p:txBody>
      </p:sp>
      <p:sp>
        <p:nvSpPr>
          <p:cNvPr id="3" name="Content Placeholder 2">
            <a:extLst>
              <a:ext uri="{FF2B5EF4-FFF2-40B4-BE49-F238E27FC236}">
                <a16:creationId xmlns:a16="http://schemas.microsoft.com/office/drawing/2014/main" id="{77981498-5DE6-7249-96E6-47FA742E14AD}"/>
              </a:ext>
            </a:extLst>
          </p:cNvPr>
          <p:cNvSpPr>
            <a:spLocks noGrp="1"/>
          </p:cNvSpPr>
          <p:nvPr>
            <p:ph idx="1"/>
          </p:nvPr>
        </p:nvSpPr>
        <p:spPr>
          <a:xfrm>
            <a:off x="1371600" y="1243013"/>
            <a:ext cx="9601200" cy="5472111"/>
          </a:xfrm>
        </p:spPr>
        <p:txBody>
          <a:bodyPr>
            <a:normAutofit/>
          </a:bodyPr>
          <a:lstStyle/>
          <a:p>
            <a:pPr marL="0" indent="0" algn="ctr">
              <a:buNone/>
            </a:pPr>
            <a:r>
              <a:rPr lang="en-US" sz="2800" b="1" dirty="0">
                <a:solidFill>
                  <a:srgbClr val="FF0000"/>
                </a:solidFill>
              </a:rPr>
              <a:t>THE SEASON OF SPIRITUAL RENEWAL/REVIVAL</a:t>
            </a:r>
          </a:p>
          <a:p>
            <a:pPr marL="0" indent="0">
              <a:buNone/>
            </a:pPr>
            <a:r>
              <a:rPr lang="en-US" sz="2800" dirty="0">
                <a:solidFill>
                  <a:srgbClr val="FF0000"/>
                </a:solidFill>
              </a:rPr>
              <a:t>THEMES</a:t>
            </a:r>
          </a:p>
          <a:p>
            <a:pPr marL="514350" indent="-514350" algn="just">
              <a:buAutoNum type="arabicPeriod"/>
            </a:pPr>
            <a:r>
              <a:rPr lang="en-US" sz="2400" dirty="0">
                <a:solidFill>
                  <a:srgbClr val="FF0000"/>
                </a:solidFill>
              </a:rPr>
              <a:t>THE GREAT COMMISSION</a:t>
            </a:r>
          </a:p>
          <a:p>
            <a:pPr marL="514350" indent="-514350" algn="just">
              <a:buAutoNum type="arabicPeriod"/>
            </a:pPr>
            <a:r>
              <a:rPr lang="en-US" sz="2400" dirty="0">
                <a:solidFill>
                  <a:srgbClr val="FF0000"/>
                </a:solidFill>
              </a:rPr>
              <a:t>THE PENTECOST EVENT</a:t>
            </a:r>
          </a:p>
          <a:p>
            <a:pPr marL="514350" indent="-514350" algn="just">
              <a:buAutoNum type="arabicPeriod"/>
            </a:pPr>
            <a:r>
              <a:rPr lang="en-US" sz="2400" dirty="0">
                <a:solidFill>
                  <a:srgbClr val="FF0000"/>
                </a:solidFill>
              </a:rPr>
              <a:t>PAUL’S MISSIONARY ENTERPRISE</a:t>
            </a:r>
          </a:p>
          <a:p>
            <a:pPr marL="514350" indent="-514350" algn="just">
              <a:buAutoNum type="arabicPeriod"/>
            </a:pPr>
            <a:r>
              <a:rPr lang="en-US" sz="2400" dirty="0">
                <a:solidFill>
                  <a:srgbClr val="FF0000"/>
                </a:solidFill>
              </a:rPr>
              <a:t>SEEKING THE LOST</a:t>
            </a:r>
          </a:p>
          <a:p>
            <a:pPr marL="514350" indent="-514350" algn="just">
              <a:buAutoNum type="arabicPeriod"/>
            </a:pPr>
            <a:r>
              <a:rPr lang="en-US" sz="2400" dirty="0">
                <a:solidFill>
                  <a:srgbClr val="FF0000"/>
                </a:solidFill>
              </a:rPr>
              <a:t>INTENTIAL ABOUT EVANGELISM</a:t>
            </a:r>
          </a:p>
          <a:p>
            <a:pPr marL="0" indent="0" algn="ctr">
              <a:buNone/>
            </a:pPr>
            <a:r>
              <a:rPr lang="en-US" sz="2400" dirty="0">
                <a:solidFill>
                  <a:srgbClr val="FF0000"/>
                </a:solidFill>
              </a:rPr>
              <a:t>THIS YEAR’S COLOR:   </a:t>
            </a:r>
            <a:r>
              <a:rPr lang="en-US" sz="2400" b="1" u="sng" dirty="0">
                <a:solidFill>
                  <a:srgbClr val="FF0000"/>
                </a:solidFill>
              </a:rPr>
              <a:t>RED</a:t>
            </a:r>
          </a:p>
          <a:p>
            <a:pPr marL="0" indent="0" algn="ctr">
              <a:buNone/>
            </a:pPr>
            <a:r>
              <a:rPr lang="en-US" sz="2400" dirty="0">
                <a:solidFill>
                  <a:srgbClr val="FF0000"/>
                </a:solidFill>
              </a:rPr>
              <a:t>LOGO:  </a:t>
            </a:r>
            <a:r>
              <a:rPr lang="en-US" sz="2400" u="sng" dirty="0">
                <a:solidFill>
                  <a:srgbClr val="FF0000"/>
                </a:solidFill>
              </a:rPr>
              <a:t>WIND &amp; FIRE</a:t>
            </a:r>
            <a:endParaRPr lang="en-US" sz="2400" dirty="0">
              <a:solidFill>
                <a:srgbClr val="FF0000"/>
              </a:solidFill>
            </a:endParaRPr>
          </a:p>
          <a:p>
            <a:pPr marL="0" indent="0" algn="ctr">
              <a:buNone/>
            </a:pPr>
            <a:r>
              <a:rPr lang="en-US" sz="2400" dirty="0">
                <a:solidFill>
                  <a:srgbClr val="FF0000"/>
                </a:solidFill>
              </a:rPr>
              <a:t>OUR PRAYER FOR PENTECOST:  ‘THY KINGDOME, COME!’</a:t>
            </a:r>
          </a:p>
        </p:txBody>
      </p:sp>
    </p:spTree>
    <p:extLst>
      <p:ext uri="{BB962C8B-B14F-4D97-AF65-F5344CB8AC3E}">
        <p14:creationId xmlns:p14="http://schemas.microsoft.com/office/powerpoint/2010/main" val="1673591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9601200" cy="742950"/>
          </a:xfrm>
        </p:spPr>
        <p:txBody>
          <a:bodyPr>
            <a:normAutofit fontScale="90000"/>
          </a:bodyPr>
          <a:lstStyle/>
          <a:p>
            <a:r>
              <a:rPr lang="en-US" sz="3200" b="1" dirty="0">
                <a:solidFill>
                  <a:srgbClr val="FF0000"/>
                </a:solidFill>
              </a:rPr>
              <a:t>DURING THE SEASON OF PENTECOST</a:t>
            </a:r>
            <a:br>
              <a:rPr lang="en-US" sz="3200" b="1" dirty="0">
                <a:solidFill>
                  <a:srgbClr val="FF0000"/>
                </a:solidFill>
              </a:rPr>
            </a:br>
            <a:br>
              <a:rPr lang="en-US" sz="2400" b="1" dirty="0">
                <a:solidFill>
                  <a:srgbClr val="0070C0"/>
                </a:solidFill>
              </a:rPr>
            </a:br>
            <a:endParaRPr lang="en-US" sz="3200" b="1" dirty="0">
              <a:solidFill>
                <a:srgbClr val="0070C0"/>
              </a:solidFill>
            </a:endParaRPr>
          </a:p>
        </p:txBody>
      </p:sp>
      <p:sp>
        <p:nvSpPr>
          <p:cNvPr id="3" name="Content Placeholder 2"/>
          <p:cNvSpPr>
            <a:spLocks noGrp="1"/>
          </p:cNvSpPr>
          <p:nvPr>
            <p:ph idx="1"/>
          </p:nvPr>
        </p:nvSpPr>
        <p:spPr>
          <a:xfrm>
            <a:off x="1371600" y="1085850"/>
            <a:ext cx="9858374" cy="5229225"/>
          </a:xfrm>
        </p:spPr>
        <p:txBody>
          <a:bodyPr>
            <a:normAutofit/>
          </a:bodyPr>
          <a:lstStyle/>
          <a:p>
            <a:pPr marL="457200" marR="0" lvl="0" indent="-457200" algn="just" defTabSz="914400" eaLnBrk="1" fontAlgn="auto" latinLnBrk="0" hangingPunct="1">
              <a:lnSpc>
                <a:spcPct val="100000"/>
              </a:lnSpc>
              <a:spcBef>
                <a:spcPts val="0"/>
              </a:spcBef>
              <a:spcAft>
                <a:spcPts val="0"/>
              </a:spcAft>
              <a:buClrTx/>
              <a:buSzTx/>
              <a:buFontTx/>
              <a:buAutoNum type="arabicPeriod"/>
              <a:tabLst/>
              <a:defRPr/>
            </a:pPr>
            <a:r>
              <a:rPr lang="en-US" sz="2400" b="1" dirty="0">
                <a:solidFill>
                  <a:srgbClr val="FF0000"/>
                </a:solidFill>
              </a:rPr>
              <a:t>WE REALIZE WE ARE A FAMILY OF BELIEVERS IN GOD OUR FATHER, JESUS CHRIST, OUR REDEEMER AND THE HOLY SPIRIT, OUR COMFORTER.</a:t>
            </a:r>
          </a:p>
          <a:p>
            <a:pPr marL="457200" marR="0" lvl="0" indent="-457200" algn="just" defTabSz="914400" eaLnBrk="1" fontAlgn="auto" latinLnBrk="0" hangingPunct="1">
              <a:lnSpc>
                <a:spcPct val="100000"/>
              </a:lnSpc>
              <a:spcBef>
                <a:spcPts val="0"/>
              </a:spcBef>
              <a:spcAft>
                <a:spcPts val="0"/>
              </a:spcAft>
              <a:buClrTx/>
              <a:buSzTx/>
              <a:buFontTx/>
              <a:buAutoNum type="arabicPeriod"/>
              <a:tabLst/>
              <a:defRPr/>
            </a:pPr>
            <a:r>
              <a:rPr lang="en-US" sz="2400" b="1" dirty="0">
                <a:solidFill>
                  <a:srgbClr val="FF0000"/>
                </a:solidFill>
              </a:rPr>
              <a:t>WE SEEK THE GUIDANCE OF THE HOLY SPIRIT DAILY IN OUR LIVES.</a:t>
            </a:r>
          </a:p>
          <a:p>
            <a:pPr marL="457200" marR="0" lvl="0" indent="-457200" algn="just" defTabSz="914400" eaLnBrk="1" fontAlgn="auto" latinLnBrk="0" hangingPunct="1">
              <a:lnSpc>
                <a:spcPct val="100000"/>
              </a:lnSpc>
              <a:spcBef>
                <a:spcPts val="0"/>
              </a:spcBef>
              <a:spcAft>
                <a:spcPts val="0"/>
              </a:spcAft>
              <a:buClrTx/>
              <a:buSzTx/>
              <a:buFontTx/>
              <a:buAutoNum type="arabicPeriod"/>
              <a:tabLst/>
              <a:defRPr/>
            </a:pPr>
            <a:r>
              <a:rPr lang="en-US" sz="2400" b="1" dirty="0">
                <a:solidFill>
                  <a:srgbClr val="FF0000"/>
                </a:solidFill>
              </a:rPr>
              <a:t>WE REALIZE WE EACH BRING SOMETHING (TALENT/GIFT) TO THE TABLE.</a:t>
            </a:r>
          </a:p>
          <a:p>
            <a:pPr marL="457200" marR="0" lvl="0" indent="-457200" algn="just" defTabSz="914400" eaLnBrk="1" fontAlgn="auto" latinLnBrk="0" hangingPunct="1">
              <a:lnSpc>
                <a:spcPct val="100000"/>
              </a:lnSpc>
              <a:spcBef>
                <a:spcPts val="0"/>
              </a:spcBef>
              <a:spcAft>
                <a:spcPts val="0"/>
              </a:spcAft>
              <a:buClrTx/>
              <a:buSzTx/>
              <a:buAutoNum type="arabicPeriod" startAt="4"/>
              <a:tabLst/>
              <a:defRPr/>
            </a:pPr>
            <a:r>
              <a:rPr lang="en-US" sz="2400" b="1" dirty="0">
                <a:solidFill>
                  <a:srgbClr val="FF0000"/>
                </a:solidFill>
              </a:rPr>
              <a:t>WE WORK TOGETHER AS A COHESIVE BODY (TO SERVE GOD AND HIS PEOPLE) AND NOT TO FULFILL OUR OWN FEELINGS OF SELF-WORTH.</a:t>
            </a:r>
          </a:p>
          <a:p>
            <a:pPr marL="457200" marR="0" lvl="0" indent="-457200" algn="just" defTabSz="914400" eaLnBrk="1" fontAlgn="auto" latinLnBrk="0" hangingPunct="1">
              <a:lnSpc>
                <a:spcPct val="100000"/>
              </a:lnSpc>
              <a:spcBef>
                <a:spcPts val="0"/>
              </a:spcBef>
              <a:spcAft>
                <a:spcPts val="0"/>
              </a:spcAft>
              <a:buClrTx/>
              <a:buSzTx/>
              <a:buAutoNum type="arabicPeriod" startAt="4"/>
              <a:tabLst/>
              <a:defRPr/>
            </a:pPr>
            <a:r>
              <a:rPr lang="en-US" sz="2400" b="1" dirty="0">
                <a:solidFill>
                  <a:srgbClr val="FF0000"/>
                </a:solidFill>
              </a:rPr>
              <a:t>WE WILL SHOW RESPECT AND TREAT EVERYONE WITH DIGNITY.</a:t>
            </a:r>
          </a:p>
          <a:p>
            <a:pPr marL="457200" marR="0" lvl="0" indent="-457200" algn="just" defTabSz="914400" eaLnBrk="1" fontAlgn="auto" latinLnBrk="0" hangingPunct="1">
              <a:lnSpc>
                <a:spcPct val="100000"/>
              </a:lnSpc>
              <a:spcBef>
                <a:spcPts val="0"/>
              </a:spcBef>
              <a:spcAft>
                <a:spcPts val="0"/>
              </a:spcAft>
              <a:buClrTx/>
              <a:buSzTx/>
              <a:buAutoNum type="arabicPeriod" startAt="6"/>
              <a:tabLst/>
              <a:defRPr/>
            </a:pPr>
            <a:r>
              <a:rPr lang="en-US" sz="2400" b="1" dirty="0">
                <a:solidFill>
                  <a:srgbClr val="FF0000"/>
                </a:solidFill>
              </a:rPr>
              <a:t>THIS IS THE SEASON OF PENTECOST – WE SEEK SPIRITUAL RENEWAL.  WE WILL BE INTENTIONAL ABOUT SPREADING THE </a:t>
            </a:r>
            <a:r>
              <a:rPr lang="en-US" sz="2400" b="1" u="sng" dirty="0">
                <a:solidFill>
                  <a:srgbClr val="FF0000"/>
                </a:solidFill>
              </a:rPr>
              <a:t>MIRACLES</a:t>
            </a:r>
            <a:r>
              <a:rPr lang="en-US" sz="2400" b="1" dirty="0">
                <a:solidFill>
                  <a:srgbClr val="FF0000"/>
                </a:solidFill>
              </a:rPr>
              <a:t>, </a:t>
            </a:r>
            <a:r>
              <a:rPr lang="en-US" sz="2400" b="1" u="sng" dirty="0">
                <a:solidFill>
                  <a:srgbClr val="FF0000"/>
                </a:solidFill>
              </a:rPr>
              <a:t>SIGNS</a:t>
            </a:r>
            <a:r>
              <a:rPr lang="en-US" sz="2400" b="1" dirty="0">
                <a:solidFill>
                  <a:srgbClr val="FF0000"/>
                </a:solidFill>
              </a:rPr>
              <a:t> AND </a:t>
            </a:r>
            <a:r>
              <a:rPr lang="en-US" sz="2400" b="1" u="sng" dirty="0">
                <a:solidFill>
                  <a:srgbClr val="FF0000"/>
                </a:solidFill>
              </a:rPr>
              <a:t>WONDERS</a:t>
            </a:r>
            <a:r>
              <a:rPr lang="en-US" sz="2400" b="1" dirty="0">
                <a:solidFill>
                  <a:srgbClr val="FF0000"/>
                </a:solidFill>
              </a:rPr>
              <a:t> THAT HAPPEN WITHIN OUR LIVES AND SHARE OUR WRITTEN TESTIMONY WITH OTHERS.</a:t>
            </a:r>
          </a:p>
          <a:p>
            <a:pPr marL="0" marR="0" lvl="0" indent="0" defTabSz="914400" eaLnBrk="1" fontAlgn="auto" latinLnBrk="0" hangingPunct="1">
              <a:lnSpc>
                <a:spcPct val="100000"/>
              </a:lnSpc>
              <a:spcBef>
                <a:spcPts val="0"/>
              </a:spcBef>
              <a:spcAft>
                <a:spcPts val="0"/>
              </a:spcAft>
              <a:buClrTx/>
              <a:buSzTx/>
              <a:buFontTx/>
              <a:buNone/>
              <a:tabLst/>
              <a:defRPr/>
            </a:pPr>
            <a:endParaRPr lang="en-US" sz="1800" b="1" dirty="0">
              <a:solidFill>
                <a:srgbClr val="0070C0"/>
              </a:solidFill>
            </a:endParaRPr>
          </a:p>
        </p:txBody>
      </p:sp>
    </p:spTree>
    <p:extLst>
      <p:ext uri="{BB962C8B-B14F-4D97-AF65-F5344CB8AC3E}">
        <p14:creationId xmlns:p14="http://schemas.microsoft.com/office/powerpoint/2010/main" val="2116894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599" y="228600"/>
            <a:ext cx="10144125" cy="6415088"/>
          </a:xfrm>
        </p:spPr>
        <p:txBody>
          <a:bodyPr>
            <a:normAutofit fontScale="90000"/>
          </a:bodyPr>
          <a:lstStyle/>
          <a:p>
            <a:r>
              <a:rPr lang="en-US" sz="3200" b="1" dirty="0">
                <a:solidFill>
                  <a:srgbClr val="FF0000"/>
                </a:solidFill>
              </a:rPr>
              <a:t>SCRIPTURE REFERENCES</a:t>
            </a:r>
            <a:br>
              <a:rPr lang="en-US" sz="2400" b="1" dirty="0">
                <a:solidFill>
                  <a:srgbClr val="FF0000"/>
                </a:solidFill>
              </a:rPr>
            </a:br>
            <a:br>
              <a:rPr lang="en-US" sz="2400" b="1" dirty="0">
                <a:solidFill>
                  <a:srgbClr val="FF0000"/>
                </a:solidFill>
              </a:rPr>
            </a:br>
            <a:r>
              <a:rPr lang="en-US" sz="2400" b="1" dirty="0">
                <a:solidFill>
                  <a:srgbClr val="FF0000"/>
                </a:solidFill>
              </a:rPr>
              <a:t>SCRIPTURE:  ST. JOHN 20:19-22 (MESSAGE BIBLE)</a:t>
            </a:r>
            <a:br>
              <a:rPr lang="en-US" sz="2400" b="1" dirty="0">
                <a:solidFill>
                  <a:srgbClr val="FF0000"/>
                </a:solidFill>
              </a:rPr>
            </a:br>
            <a:r>
              <a:rPr lang="en-US" sz="2000" b="1" dirty="0">
                <a:solidFill>
                  <a:srgbClr val="FF0000"/>
                </a:solidFill>
              </a:rPr>
              <a:t>Later on that day, the disciples had gathered together, but, fearful of the Jews, had locked all the doors in the house.  Jesus entered, stood among them, and said, “Peace to you.”  Then he showed the his hands and side.  </a:t>
            </a:r>
            <a:br>
              <a:rPr lang="en-US" sz="2000" b="1" dirty="0">
                <a:solidFill>
                  <a:srgbClr val="FF0000"/>
                </a:solidFill>
              </a:rPr>
            </a:br>
            <a:r>
              <a:rPr lang="en-US" sz="2000" b="1" dirty="0">
                <a:solidFill>
                  <a:srgbClr val="FF0000"/>
                </a:solidFill>
              </a:rPr>
              <a:t>The disciples, seeing the Master with their own eyes, were exuberant.  Jesus repeated his greeting: “Peace to you.  Just as the Father sent me, I send you.”</a:t>
            </a:r>
            <a:br>
              <a:rPr lang="en-US" sz="2000" b="1" dirty="0">
                <a:solidFill>
                  <a:srgbClr val="FF0000"/>
                </a:solidFill>
              </a:rPr>
            </a:br>
            <a:r>
              <a:rPr lang="en-US" sz="2000" b="1" dirty="0">
                <a:solidFill>
                  <a:srgbClr val="FF0000"/>
                </a:solidFill>
              </a:rPr>
              <a:t>Then he took a deep breath and breathed into them.  ”Receive the Holy Spirit,” he said.</a:t>
            </a:r>
            <a:br>
              <a:rPr lang="en-US" sz="2000" dirty="0">
                <a:solidFill>
                  <a:srgbClr val="FF0000"/>
                </a:solidFill>
              </a:rPr>
            </a:br>
            <a:br>
              <a:rPr lang="en-US" sz="2400" dirty="0">
                <a:solidFill>
                  <a:srgbClr val="FF0000"/>
                </a:solidFill>
              </a:rPr>
            </a:br>
            <a:r>
              <a:rPr lang="en-US" sz="2400" b="1" dirty="0">
                <a:solidFill>
                  <a:srgbClr val="FF0000"/>
                </a:solidFill>
              </a:rPr>
              <a:t>SCRIPTURE:  ACTS 2:1-21 (MESSAGE BIBLE)  - </a:t>
            </a:r>
            <a:r>
              <a:rPr lang="en-US" sz="2000" b="1" dirty="0">
                <a:solidFill>
                  <a:srgbClr val="FF0000"/>
                </a:solidFill>
              </a:rPr>
              <a:t>Verses 1-11 appear on this page</a:t>
            </a:r>
            <a:br>
              <a:rPr lang="en-US" sz="2400" b="1" dirty="0">
                <a:solidFill>
                  <a:srgbClr val="FF0000"/>
                </a:solidFill>
              </a:rPr>
            </a:br>
            <a:r>
              <a:rPr lang="en-US" sz="2000" b="1" dirty="0">
                <a:solidFill>
                  <a:srgbClr val="FF0000"/>
                </a:solidFill>
              </a:rPr>
              <a:t>When the Feast of Pentecost came, they were all together in one place.  Without warning there was a sound like a strong wind, gale force – no one could tell where it came from.  It filled the whole building.  Then, like a wildfire, the Holy Spirit spread through their ranks, and they started speaking in a number of different languages as the Spirit prompted them.</a:t>
            </a:r>
            <a:br>
              <a:rPr lang="en-US" sz="2000" b="1" dirty="0">
                <a:solidFill>
                  <a:srgbClr val="FF0000"/>
                </a:solidFill>
              </a:rPr>
            </a:br>
            <a:r>
              <a:rPr lang="en-US" sz="2000" b="1" dirty="0">
                <a:solidFill>
                  <a:srgbClr val="FF0000"/>
                </a:solidFill>
              </a:rPr>
              <a:t>There were many Jews staying in Jerusalem just then, devout pilgrims from all over the world.  When they heard the sound, they came on the run.  Then when they heard, one after another, their own mother tongues being spoken, they were thunderstruck.  They couldn’t for the life of them figure out what was going on, and kept saying, “Aren’t these all Galileans?  How come we’re hearing them talk in our various mother tongues?</a:t>
            </a:r>
            <a:br>
              <a:rPr lang="en-US" sz="2000" b="1" dirty="0">
                <a:solidFill>
                  <a:srgbClr val="FF0000"/>
                </a:solidFill>
              </a:rPr>
            </a:br>
            <a:r>
              <a:rPr lang="en-US" sz="2000" b="1" dirty="0">
                <a:solidFill>
                  <a:srgbClr val="FF0000"/>
                </a:solidFill>
              </a:rPr>
              <a:t>Parthians, Medes, and Elamites; Visitors from Mesopotamia, Judea, and Cappadocia, Pontus and Asia, </a:t>
            </a:r>
            <a:r>
              <a:rPr lang="en-US" sz="2000" b="1" dirty="0" err="1">
                <a:solidFill>
                  <a:srgbClr val="FF0000"/>
                </a:solidFill>
              </a:rPr>
              <a:t>Phyygia</a:t>
            </a:r>
            <a:r>
              <a:rPr lang="en-US" sz="2000" b="1" dirty="0">
                <a:solidFill>
                  <a:srgbClr val="FF0000"/>
                </a:solidFill>
              </a:rPr>
              <a:t> and Pamphylia, Egypt and the parts of Libya belonging to Cyrene; Immigrants from Rome, both Jews and proselytes; even Cretans and Arabs!</a:t>
            </a:r>
            <a:br>
              <a:rPr lang="en-US" sz="2000" b="1" dirty="0">
                <a:solidFill>
                  <a:srgbClr val="FF0000"/>
                </a:solidFill>
              </a:rPr>
            </a:br>
            <a:r>
              <a:rPr lang="en-US" sz="2000" b="1" dirty="0">
                <a:solidFill>
                  <a:srgbClr val="FF0000"/>
                </a:solidFill>
              </a:rPr>
              <a:t>They’re speaking our languages, describing God’s mighty works!”</a:t>
            </a:r>
            <a:br>
              <a:rPr lang="en-US" sz="2400" dirty="0">
                <a:solidFill>
                  <a:srgbClr val="0070C0"/>
                </a:solidFill>
              </a:rPr>
            </a:br>
            <a:br>
              <a:rPr lang="en-US" sz="2400" dirty="0">
                <a:solidFill>
                  <a:srgbClr val="0070C0"/>
                </a:solidFill>
              </a:rPr>
            </a:br>
            <a:endParaRPr lang="en-US" sz="2400" dirty="0">
              <a:solidFill>
                <a:srgbClr val="0070C0"/>
              </a:solidFill>
            </a:endParaRPr>
          </a:p>
        </p:txBody>
      </p:sp>
    </p:spTree>
    <p:extLst>
      <p:ext uri="{BB962C8B-B14F-4D97-AF65-F5344CB8AC3E}">
        <p14:creationId xmlns:p14="http://schemas.microsoft.com/office/powerpoint/2010/main" val="482611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35DB0-EFDE-8949-BE9A-BE3E83F5A0AE}"/>
              </a:ext>
            </a:extLst>
          </p:cNvPr>
          <p:cNvSpPr>
            <a:spLocks noGrp="1"/>
          </p:cNvSpPr>
          <p:nvPr>
            <p:ph type="title"/>
          </p:nvPr>
        </p:nvSpPr>
        <p:spPr>
          <a:xfrm>
            <a:off x="1371600" y="242888"/>
            <a:ext cx="9601200" cy="928687"/>
          </a:xfrm>
        </p:spPr>
        <p:txBody>
          <a:bodyPr>
            <a:normAutofit/>
          </a:bodyPr>
          <a:lstStyle/>
          <a:p>
            <a:r>
              <a:rPr lang="en-US" sz="2800" b="1" dirty="0">
                <a:solidFill>
                  <a:srgbClr val="FF0000"/>
                </a:solidFill>
              </a:rPr>
              <a:t>Scripture Reference (</a:t>
            </a:r>
            <a:r>
              <a:rPr lang="en-US" sz="2800" b="1" dirty="0" err="1">
                <a:solidFill>
                  <a:srgbClr val="FF0000"/>
                </a:solidFill>
              </a:rPr>
              <a:t>cont</a:t>
            </a:r>
            <a:r>
              <a:rPr lang="en-US" sz="2800" b="1" dirty="0">
                <a:solidFill>
                  <a:srgbClr val="FF0000"/>
                </a:solidFill>
              </a:rPr>
              <a:t>) – John 12-21</a:t>
            </a:r>
          </a:p>
        </p:txBody>
      </p:sp>
      <p:sp>
        <p:nvSpPr>
          <p:cNvPr id="3" name="Content Placeholder 2">
            <a:extLst>
              <a:ext uri="{FF2B5EF4-FFF2-40B4-BE49-F238E27FC236}">
                <a16:creationId xmlns:a16="http://schemas.microsoft.com/office/drawing/2014/main" id="{02762B82-46E4-544D-AFF0-74B70BA2BE31}"/>
              </a:ext>
            </a:extLst>
          </p:cNvPr>
          <p:cNvSpPr>
            <a:spLocks noGrp="1"/>
          </p:cNvSpPr>
          <p:nvPr>
            <p:ph idx="1"/>
          </p:nvPr>
        </p:nvSpPr>
        <p:spPr>
          <a:xfrm>
            <a:off x="1371600" y="842963"/>
            <a:ext cx="9601200" cy="5643562"/>
          </a:xfrm>
        </p:spPr>
        <p:txBody>
          <a:bodyPr/>
          <a:lstStyle/>
          <a:p>
            <a:pPr marL="0" indent="0">
              <a:buNone/>
            </a:pPr>
            <a:r>
              <a:rPr lang="en-US" b="1" dirty="0">
                <a:solidFill>
                  <a:srgbClr val="FF0000"/>
                </a:solidFill>
              </a:rPr>
              <a:t>Their heads were spinning; they couldn’t make head or tail of any of it.  They talked back and forth, confused:  “What’s going on here?”  Others joked, “They’re drunk on cheap wine.”</a:t>
            </a:r>
          </a:p>
          <a:p>
            <a:pPr marL="0" indent="0">
              <a:buNone/>
            </a:pPr>
            <a:r>
              <a:rPr lang="en-US" b="1" dirty="0">
                <a:solidFill>
                  <a:srgbClr val="FF0000"/>
                </a:solidFill>
              </a:rPr>
              <a:t>That’s when Peter stood up and backed by the other eleven, spoke out with bold urgency: “Fellow Jews, all of you who are visiting Jerusalem, listen carefully and get this story straight.  These people aren’t drunk as some of you suspect.  They haven’t had time to get drunk – it’s only nine o’clock in the morning.  This is what the prophet Joel announced would happen:</a:t>
            </a:r>
          </a:p>
          <a:p>
            <a:pPr marL="0" indent="0">
              <a:buNone/>
            </a:pPr>
            <a:r>
              <a:rPr lang="en-US" b="1" dirty="0">
                <a:solidFill>
                  <a:srgbClr val="FF0000"/>
                </a:solidFill>
              </a:rPr>
              <a:t>“In the Last Days,” God says, “I will pour out my Spirit on every kind of people:  Your sons will prophesy, also your daughters; Your young men will see visions, your old men dream dreams.  When the time comes, I’ll pour out my Spirit on those who serve me, men and women both, and they’ll prophesy.  I’ll set wonders in the sky above and signs on the earth below, Blood and fire and billowing smoke, the sun turning black and the moon blood-red, Before the Day of the Lord arrives, the Day tremendous and marvelous; And whoever calls out for help to me, God, will be saved.”</a:t>
            </a:r>
          </a:p>
        </p:txBody>
      </p:sp>
    </p:spTree>
    <p:extLst>
      <p:ext uri="{BB962C8B-B14F-4D97-AF65-F5344CB8AC3E}">
        <p14:creationId xmlns:p14="http://schemas.microsoft.com/office/powerpoint/2010/main" val="2966697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57176"/>
            <a:ext cx="9472613" cy="2000249"/>
          </a:xfrm>
        </p:spPr>
        <p:txBody>
          <a:bodyPr>
            <a:normAutofit fontScale="90000"/>
          </a:bodyPr>
          <a:lstStyle/>
          <a:p>
            <a:pPr algn="ctr"/>
            <a:r>
              <a:rPr lang="en-US" sz="3100" b="1" dirty="0">
                <a:solidFill>
                  <a:srgbClr val="0070C0"/>
                </a:solidFill>
              </a:rPr>
              <a:t>During our EPIPHANY Retreat, we reviewed Lesson 1 from our 2016-2020 WMS Constitution and Bylaws:</a:t>
            </a:r>
            <a:br>
              <a:rPr lang="en-US" sz="3100" b="1" dirty="0">
                <a:solidFill>
                  <a:srgbClr val="0070C0"/>
                </a:solidFill>
              </a:rPr>
            </a:br>
            <a:r>
              <a:rPr lang="en-US" sz="2200" b="1" dirty="0">
                <a:solidFill>
                  <a:srgbClr val="0070C0"/>
                </a:solidFill>
              </a:rPr>
              <a:t>THE MISSION STATEMENT &amp; PURPOSE</a:t>
            </a:r>
            <a:br>
              <a:rPr lang="en-US" sz="2200" b="1" dirty="0">
                <a:solidFill>
                  <a:srgbClr val="0070C0"/>
                </a:solidFill>
              </a:rPr>
            </a:br>
            <a:r>
              <a:rPr lang="en-US" sz="2200" b="1" dirty="0">
                <a:solidFill>
                  <a:srgbClr val="0070C0"/>
                </a:solidFill>
              </a:rPr>
              <a:t>   ARTICLE II, Sections 1 &amp; 2</a:t>
            </a:r>
            <a:br>
              <a:rPr lang="en-US" sz="3100" b="1" dirty="0">
                <a:solidFill>
                  <a:srgbClr val="0070C0"/>
                </a:solidFill>
              </a:rPr>
            </a:br>
            <a:br>
              <a:rPr lang="en-US" sz="4000" dirty="0"/>
            </a:br>
            <a:endParaRPr lang="en-US" sz="4000" dirty="0"/>
          </a:p>
        </p:txBody>
      </p:sp>
      <p:sp>
        <p:nvSpPr>
          <p:cNvPr id="3" name="Content Placeholder 2"/>
          <p:cNvSpPr>
            <a:spLocks noGrp="1"/>
          </p:cNvSpPr>
          <p:nvPr>
            <p:ph idx="1"/>
          </p:nvPr>
        </p:nvSpPr>
        <p:spPr>
          <a:xfrm>
            <a:off x="1228725" y="3071812"/>
            <a:ext cx="9744074" cy="2795587"/>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200" b="1" dirty="0">
                <a:solidFill>
                  <a:srgbClr val="FF0000"/>
                </a:solidFill>
              </a:rPr>
              <a:t>At this evening’s  Mid-Year Meeting:</a:t>
            </a:r>
          </a:p>
          <a:p>
            <a:pPr algn="just">
              <a:lnSpc>
                <a:spcPct val="100000"/>
              </a:lnSpc>
              <a:spcBef>
                <a:spcPts val="0"/>
              </a:spcBef>
              <a:spcAft>
                <a:spcPts val="0"/>
              </a:spcAft>
              <a:defRPr/>
            </a:pPr>
            <a:r>
              <a:rPr lang="en-US" sz="3200" b="1" dirty="0">
                <a:solidFill>
                  <a:srgbClr val="FF0000"/>
                </a:solidFill>
              </a:rPr>
              <a:t>The Supervisor will make the WMS Mid-Year Update Presentation</a:t>
            </a:r>
          </a:p>
          <a:p>
            <a:pPr algn="just">
              <a:lnSpc>
                <a:spcPct val="100000"/>
              </a:lnSpc>
              <a:spcBef>
                <a:spcPts val="0"/>
              </a:spcBef>
              <a:spcAft>
                <a:spcPts val="0"/>
              </a:spcAft>
              <a:defRPr/>
            </a:pPr>
            <a:r>
              <a:rPr lang="en-US" sz="3200" b="1" dirty="0">
                <a:solidFill>
                  <a:srgbClr val="FF0000"/>
                </a:solidFill>
              </a:rPr>
              <a:t>Dr. Jeanette Harris, WMS Connectional Treasurer, will begin “Part I” of our </a:t>
            </a:r>
            <a:r>
              <a:rPr lang="en-US" sz="3200" b="1" u="sng" dirty="0">
                <a:solidFill>
                  <a:srgbClr val="FF0000"/>
                </a:solidFill>
              </a:rPr>
              <a:t>Training Series for WMS Officers</a:t>
            </a:r>
          </a:p>
          <a:p>
            <a:pPr marL="0" marR="0" lvl="0" indent="0" defTabSz="914400" eaLnBrk="1" fontAlgn="auto" latinLnBrk="0" hangingPunct="1">
              <a:lnSpc>
                <a:spcPct val="100000"/>
              </a:lnSpc>
              <a:spcBef>
                <a:spcPts val="0"/>
              </a:spcBef>
              <a:spcAft>
                <a:spcPts val="0"/>
              </a:spcAft>
              <a:buClrTx/>
              <a:buSzTx/>
              <a:buFontTx/>
              <a:buNone/>
              <a:tabLst/>
              <a:defRPr/>
            </a:pPr>
            <a:endParaRPr lang="en-US" sz="3200" b="1" dirty="0">
              <a:solidFill>
                <a:srgbClr val="FF0000"/>
              </a:solidFill>
            </a:endParaRPr>
          </a:p>
        </p:txBody>
      </p:sp>
    </p:spTree>
    <p:extLst>
      <p:ext uri="{BB962C8B-B14F-4D97-AF65-F5344CB8AC3E}">
        <p14:creationId xmlns:p14="http://schemas.microsoft.com/office/powerpoint/2010/main" val="148561687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2417</TotalTime>
  <Words>2990</Words>
  <Application>Microsoft Macintosh PowerPoint</Application>
  <PresentationFormat>Widescreen</PresentationFormat>
  <Paragraphs>193</Paragraphs>
  <Slides>25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Franklin Gothic Book</vt:lpstr>
      <vt:lpstr>Imprint MT Shadow</vt:lpstr>
      <vt:lpstr>Mangal</vt:lpstr>
      <vt:lpstr>Crop</vt:lpstr>
      <vt:lpstr>AFRICAN  METHODIST  EPISCOPAL  CHURCH  FIFTH  EPISCOPAL  DISTRICT WOMEN’S  MISSIONARY  SOCIETY  Transforming Lives, Building Communities Impacting the World </vt:lpstr>
      <vt:lpstr>  </vt:lpstr>
      <vt:lpstr>FROM A DISTANCE ARTIST:  BETTE MIDLER RELEASED:  SEPTEMBER 4, 1990</vt:lpstr>
      <vt:lpstr>THIS IS US!!!</vt:lpstr>
      <vt:lpstr>THE YEAR OF PENTECOST 2018-2019</vt:lpstr>
      <vt:lpstr>DURING THE SEASON OF PENTECOST  </vt:lpstr>
      <vt:lpstr>SCRIPTURE REFERENCES  SCRIPTURE:  ST. JOHN 20:19-22 (MESSAGE BIBLE) Later on that day, the disciples had gathered together, but, fearful of the Jews, had locked all the doors in the house.  Jesus entered, stood among them, and said, “Peace to you.”  Then he showed the his hands and side.   The disciples, seeing the Master with their own eyes, were exuberant.  Jesus repeated his greeting: “Peace to you.  Just as the Father sent me, I send you.” Then he took a deep breath and breathed into them.  ”Receive the Holy Spirit,” he said.  SCRIPTURE:  ACTS 2:1-21 (MESSAGE BIBLE)  - Verses 1-11 appear on this page When the Feast of Pentecost came, they were all together in one place.  Without warning there was a sound like a strong wind, gale force – no one could tell where it came from.  It filled the whole building.  Then, like a wildfire, the Holy Spirit spread through their ranks, and they started speaking in a number of different languages as the Spirit prompted them. There were many Jews staying in Jerusalem just then, devout pilgrims from all over the world.  When they heard the sound, they came on the run.  Then when they heard, one after another, their own mother tongues being spoken, they were thunderstruck.  They couldn’t for the life of them figure out what was going on, and kept saying, “Aren’t these all Galileans?  How come we’re hearing them talk in our various mother tongues? Parthians, Medes, and Elamites; Visitors from Mesopotamia, Judea, and Cappadocia, Pontus and Asia, Phyygia and Pamphylia, Egypt and the parts of Libya belonging to Cyrene; Immigrants from Rome, both Jews and proselytes; even Cretans and Arabs! They’re speaking our languages, describing God’s mighty works!”  </vt:lpstr>
      <vt:lpstr>Scripture Reference (cont) – John 12-21</vt:lpstr>
      <vt:lpstr>During our EPIPHANY Retreat, we reviewed Lesson 1 from our 2016-2020 WMS Constitution and Bylaws: THE MISSION STATEMENT &amp; PURPOSE    ARTICLE II, Sections 1 &amp; 2  </vt:lpstr>
      <vt:lpstr>WMS PROJECTS FOR MID-YEAR 2019:</vt:lpstr>
      <vt:lpstr>PowerPoint Presentation</vt:lpstr>
      <vt:lpstr>PowerPoint Presentation</vt:lpstr>
      <vt:lpstr>PowerPoint Presentation</vt:lpstr>
      <vt:lpstr>PowerPoint Presentation</vt:lpstr>
      <vt:lpstr>PowerPoint Presentation</vt:lpstr>
      <vt:lpstr>QUADRENNIAL 2019</vt:lpstr>
      <vt:lpstr>WMS Finances</vt:lpstr>
      <vt:lpstr>WMS Finances (continued)</vt:lpstr>
      <vt:lpstr>WMS Finances (continued)</vt:lpstr>
      <vt:lpstr>Fifth Episcopal District WMS Policy and Procedures Handbook</vt:lpstr>
      <vt:lpstr>Please NOTE:</vt:lpstr>
      <vt:lpstr>YPD Annual Conferences and District Meetings</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Season of EPIPHANY:  RESTORING THE TEMPLE ORDER  </dc:title>
  <dc:creator>Alexia Fugh</dc:creator>
  <cp:lastModifiedBy>Microsoft Office User</cp:lastModifiedBy>
  <cp:revision>155</cp:revision>
  <cp:lastPrinted>2019-02-27T00:26:17Z</cp:lastPrinted>
  <dcterms:created xsi:type="dcterms:W3CDTF">2017-10-18T15:37:03Z</dcterms:created>
  <dcterms:modified xsi:type="dcterms:W3CDTF">2019-03-16T20:13:46Z</dcterms:modified>
</cp:coreProperties>
</file>