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58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6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3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11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887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19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469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113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316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520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169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847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375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4FC43-73A1-41D1-AE30-3C020DEFCE51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16D99-4713-4B5E-9790-ED93222EF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798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mailto:5thdistrictwim@gmail.com" TargetMode="External"/><Relationship Id="rId3" Type="http://schemas.openxmlformats.org/officeDocument/2006/relationships/slideLayout" Target="../slideLayouts/slideLayout1.xml"/><Relationship Id="rId7" Type="http://schemas.openxmlformats.org/officeDocument/2006/relationships/hyperlink" Target="mailto:wakemz@aol.com" TargetMode="Externa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mailto:presdmc@aol.com" TargetMode="External"/><Relationship Id="rId5" Type="http://schemas.openxmlformats.org/officeDocument/2006/relationships/hyperlink" Target="mailto:midwestrecsec@gmail.com" TargetMode="External"/><Relationship Id="rId10" Type="http://schemas.openxmlformats.org/officeDocument/2006/relationships/image" Target="../media/image2.png"/><Relationship Id="rId4" Type="http://schemas.openxmlformats.org/officeDocument/2006/relationships/hyperlink" Target="mailto:jeanmwr@aol.com" TargetMode="External"/><Relationship Id="rId9" Type="http://schemas.openxmlformats.org/officeDocument/2006/relationships/hyperlink" Target="mailto:kadijahbrown@gmail.com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3219" y="0"/>
            <a:ext cx="11938781" cy="1797221"/>
          </a:xfrm>
        </p:spPr>
        <p:txBody>
          <a:bodyPr>
            <a:normAutofit fontScale="90000"/>
          </a:bodyPr>
          <a:lstStyle/>
          <a:p>
            <a:r>
              <a:rPr lang="en-US" sz="5700" b="1" dirty="0" smtClean="0">
                <a:latin typeface="Engravers MT" panose="02090707080505020304" pitchFamily="18" charset="0"/>
              </a:rPr>
              <a:t>The </a:t>
            </a:r>
            <a:r>
              <a:rPr lang="en-US" sz="5700" b="1" dirty="0" smtClean="0">
                <a:latin typeface="Engravers MT" panose="02090707080505020304" pitchFamily="18" charset="0"/>
              </a:rPr>
              <a:t>Epiphany Institute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Women’s Restoration ‘18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9754" y="3517632"/>
            <a:ext cx="9144000" cy="165576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RENAISSANCE PHOENIX GLENDALE HOTEL &amp; SPA</a:t>
            </a:r>
          </a:p>
          <a:p>
            <a:r>
              <a:rPr lang="en-US" sz="3200" b="1" dirty="0" smtClean="0"/>
              <a:t>JULY 18</a:t>
            </a:r>
            <a:r>
              <a:rPr lang="en-US" sz="3200" b="1" baseline="30000" dirty="0" smtClean="0"/>
              <a:t>th</a:t>
            </a:r>
            <a:r>
              <a:rPr lang="en-US" sz="3200" b="1" dirty="0" smtClean="0"/>
              <a:t>-19</a:t>
            </a:r>
            <a:r>
              <a:rPr lang="en-US" sz="3200" b="1" baseline="30000" dirty="0" smtClean="0"/>
              <a:t>th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pic>
        <p:nvPicPr>
          <p:cNvPr id="8" name="Tamela Mann  Live   Change M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8311" end="229134.5416"/>
                  <p14:fade in="1580" out="315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3951" y="6064347"/>
            <a:ext cx="609600" cy="609600"/>
          </a:xfrm>
          <a:prstGeom prst="rect">
            <a:avLst/>
          </a:prstGeom>
        </p:spPr>
      </p:pic>
      <p:pic>
        <p:nvPicPr>
          <p:cNvPr id="9" name="Ann's Narrativ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58439" y="60643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058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32673">
        <p15:prstTrans prst="fallOver"/>
      </p:transition>
    </mc:Choice>
    <mc:Fallback>
      <p:transition spd="slow" advTm="326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999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8"/>
        <p14:playEvt time="13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4000"/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tile tx="952500" ty="952500" sx="50000" sy="50000" flip="none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0891" y="573723"/>
            <a:ext cx="7010399" cy="2387600"/>
          </a:xfrm>
          <a:noFill/>
        </p:spPr>
        <p:txBody>
          <a:bodyPr>
            <a:normAutofit fontScale="90000"/>
          </a:bodyPr>
          <a:lstStyle/>
          <a:p>
            <a:r>
              <a:rPr lang="en-US" sz="6700" b="1" dirty="0" smtClean="0">
                <a:ln w="31750">
                  <a:solidFill>
                    <a:schemeClr val="tx1"/>
                  </a:solidFill>
                </a:ln>
                <a:solidFill>
                  <a:srgbClr val="CC99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Empowerment</a:t>
            </a:r>
            <a:br>
              <a:rPr lang="en-US" sz="6700" b="1" dirty="0" smtClean="0">
                <a:ln w="31750">
                  <a:solidFill>
                    <a:schemeClr val="tx1"/>
                  </a:solidFill>
                </a:ln>
                <a:solidFill>
                  <a:srgbClr val="CC99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6700" b="1" dirty="0" smtClean="0">
                <a:ln w="31750">
                  <a:solidFill>
                    <a:schemeClr val="tx1"/>
                  </a:solidFill>
                </a:ln>
                <a:solidFill>
                  <a:srgbClr val="CC99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700" b="1" dirty="0" smtClean="0">
                <a:ln w="31750">
                  <a:solidFill>
                    <a:schemeClr val="tx1"/>
                  </a:solidFill>
                </a:ln>
                <a:solidFill>
                  <a:srgbClr val="CC99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Preacher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23920" y="4613049"/>
            <a:ext cx="3904342" cy="1655762"/>
          </a:xfrm>
          <a:solidFill>
            <a:schemeClr val="accent4">
              <a:alpha val="45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 smtClean="0"/>
              <a:t> </a:t>
            </a:r>
            <a:r>
              <a:rPr lang="en-US" sz="2800" b="1" dirty="0" smtClean="0"/>
              <a:t>Dr. </a:t>
            </a:r>
            <a:r>
              <a:rPr lang="en-US" sz="2800" b="1" dirty="0" smtClean="0"/>
              <a:t>Traci </a:t>
            </a:r>
            <a:r>
              <a:rPr lang="en-US" sz="2800" b="1" dirty="0" smtClean="0"/>
              <a:t>Blackmon</a:t>
            </a:r>
          </a:p>
          <a:p>
            <a:r>
              <a:rPr lang="en-US" sz="2800" b="1" dirty="0" smtClean="0"/>
              <a:t>Christ the King UCC, </a:t>
            </a:r>
            <a:r>
              <a:rPr lang="en-US" sz="2800" b="1" dirty="0" smtClean="0"/>
              <a:t>Florissant, </a:t>
            </a:r>
            <a:r>
              <a:rPr lang="en-US" sz="2800" b="1" dirty="0" smtClean="0"/>
              <a:t>MO</a:t>
            </a:r>
            <a:endParaRPr lang="en-US" sz="2800" b="1" dirty="0"/>
          </a:p>
        </p:txBody>
      </p:sp>
      <p:pic>
        <p:nvPicPr>
          <p:cNvPr id="1026" name="Picture 2" descr="Image result for traci blackm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0915" y="2365806"/>
            <a:ext cx="5031921" cy="449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38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7922">
        <p14:reveal/>
      </p:transition>
    </mc:Choice>
    <mc:Fallback>
      <p:transition spd="slow" advTm="79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-5944" r="5944"/>
          <a:stretch/>
        </p:blipFill>
        <p:spPr>
          <a:xfrm>
            <a:off x="6361081" y="1782153"/>
            <a:ext cx="2216494" cy="35280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47506" y="239895"/>
            <a:ext cx="7344228" cy="23876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ln w="22225">
                  <a:solidFill>
                    <a:schemeClr val="tx1"/>
                  </a:solidFill>
                </a:ln>
                <a:gradFill>
                  <a:gsLst>
                    <a:gs pos="19000">
                      <a:srgbClr val="FFFF00"/>
                    </a:gs>
                    <a:gs pos="55000">
                      <a:srgbClr val="CC9900"/>
                    </a:gs>
                    <a:gs pos="83000">
                      <a:srgbClr val="FF0000"/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cs typeface="Arial" panose="020B0604020202020204" pitchFamily="34" charset="0"/>
              </a:rPr>
              <a:t>BreakThrough</a:t>
            </a:r>
            <a:r>
              <a:rPr lang="en-US" b="1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19000">
                      <a:srgbClr val="CC9900"/>
                    </a:gs>
                    <a:gs pos="55000">
                      <a:srgbClr val="CC9900"/>
                    </a:gs>
                    <a:gs pos="83000">
                      <a:srgbClr val="FF0000"/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 smtClean="0">
                <a:ln w="22225"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Presenters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687" y="160767"/>
            <a:ext cx="2160709" cy="28809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474" y="2303522"/>
            <a:ext cx="3010486" cy="647945"/>
          </a:xfrm>
          <a:solidFill>
            <a:srgbClr val="CC9900"/>
          </a:solidFill>
          <a:ln w="25400" cmpd="dbl"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 b="1" kern="700" spc="-50" dirty="0" smtClean="0"/>
              <a:t>Atty. Donna C. Watson, Esq.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Financial </a:t>
            </a:r>
            <a:r>
              <a:rPr lang="en-US" sz="2000" b="1" kern="700" spc="-50" dirty="0" err="1" smtClean="0"/>
              <a:t>BreakThrough</a:t>
            </a:r>
            <a:endParaRPr lang="en-US" sz="2000" b="1" kern="700" spc="-50" dirty="0" smtClean="0"/>
          </a:p>
        </p:txBody>
      </p:sp>
      <p:pic>
        <p:nvPicPr>
          <p:cNvPr id="1026" name="Picture 2" descr="Image result for lynette sparkman-barn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858" y="1054329"/>
            <a:ext cx="2156888" cy="26961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3422517" y="3128376"/>
            <a:ext cx="3161163" cy="835592"/>
          </a:xfrm>
          <a:prstGeom prst="rect">
            <a:avLst/>
          </a:prstGeom>
          <a:solidFill>
            <a:srgbClr val="CC9900"/>
          </a:solidFill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kern="700" spc="-50" dirty="0" smtClean="0"/>
              <a:t>Dr. Lynette Sparkman-Barnes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Mental </a:t>
            </a:r>
            <a:r>
              <a:rPr lang="en-US" sz="2000" b="1" kern="700" spc="-50" dirty="0" err="1" smtClean="0"/>
              <a:t>BreakThrough</a:t>
            </a:r>
            <a:endParaRPr lang="en-US" sz="2000" b="1" kern="700" spc="-50" dirty="0" smtClean="0"/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6235010" y="4681586"/>
            <a:ext cx="3091870" cy="721966"/>
          </a:xfrm>
          <a:prstGeom prst="rect">
            <a:avLst/>
          </a:prstGeom>
          <a:solidFill>
            <a:srgbClr val="CC9900"/>
          </a:solidFill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kern="700" spc="-50" dirty="0" smtClean="0"/>
              <a:t>Rev. Karen Stewart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Spiritual </a:t>
            </a:r>
            <a:r>
              <a:rPr lang="en-US" sz="2000" b="1" kern="700" spc="-50" dirty="0" err="1" smtClean="0"/>
              <a:t>BreakThrough</a:t>
            </a:r>
            <a:endParaRPr lang="en-US" sz="2000" b="1" kern="700" spc="-50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72" y="3890145"/>
            <a:ext cx="2011536" cy="26007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Subtitle 2"/>
          <p:cNvSpPr txBox="1">
            <a:spLocks/>
          </p:cNvSpPr>
          <p:nvPr/>
        </p:nvSpPr>
        <p:spPr>
          <a:xfrm>
            <a:off x="9326880" y="6136034"/>
            <a:ext cx="2865120" cy="721966"/>
          </a:xfrm>
          <a:prstGeom prst="rect">
            <a:avLst/>
          </a:prstGeom>
          <a:solidFill>
            <a:srgbClr val="CC9900"/>
          </a:solidFill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kern="700" spc="-50" dirty="0" smtClean="0"/>
              <a:t>Pamela Pritchard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Fitness </a:t>
            </a:r>
            <a:r>
              <a:rPr lang="en-US" sz="2000" b="1" kern="700" spc="-50" dirty="0" err="1" smtClean="0"/>
              <a:t>BreakThrough</a:t>
            </a:r>
            <a:endParaRPr lang="en-US" sz="2000" b="1" kern="700" spc="-50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864" y="3795539"/>
            <a:ext cx="2704933" cy="3062461"/>
          </a:xfrm>
          <a:prstGeom prst="rect">
            <a:avLst/>
          </a:prstGeom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741797" y="5893194"/>
            <a:ext cx="3680106" cy="964806"/>
          </a:xfrm>
          <a:prstGeom prst="rect">
            <a:avLst/>
          </a:prstGeom>
          <a:solidFill>
            <a:srgbClr val="CC9900"/>
          </a:solidFill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kern="700" spc="-50" dirty="0" smtClean="0"/>
              <a:t>Hon. Leah Landrum Taylor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Former AZ State Senator 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Forum Panelist </a:t>
            </a:r>
            <a:endParaRPr lang="en-US" sz="2000" b="1" kern="700" spc="-5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174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867">
        <p14:ripple/>
      </p:transition>
    </mc:Choice>
    <mc:Fallback>
      <p:transition spd="slow" advTm="58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270066" y="5361354"/>
            <a:ext cx="6020972" cy="76611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18924" y="-47989"/>
            <a:ext cx="7344228" cy="1964613"/>
          </a:xfrm>
        </p:spPr>
        <p:txBody>
          <a:bodyPr>
            <a:noAutofit/>
          </a:bodyPr>
          <a:lstStyle/>
          <a:p>
            <a:r>
              <a:rPr lang="en-US" sz="4400" b="1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Cooper Black" panose="0208090404030B020404" pitchFamily="18" charset="0"/>
              </a:rPr>
              <a:t>Powerful Preaching </a:t>
            </a:r>
            <a:br>
              <a:rPr lang="en-US" sz="4400" b="1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Cooper Black" panose="0208090404030B020404" pitchFamily="18" charset="0"/>
              </a:rPr>
            </a:br>
            <a:r>
              <a:rPr lang="en-US" sz="4400" b="1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Cooper Black" panose="0208090404030B020404" pitchFamily="18" charset="0"/>
              </a:rPr>
              <a:t>&amp; </a:t>
            </a:r>
            <a:br>
              <a:rPr lang="en-US" sz="4400" b="1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Cooper Black" panose="0208090404030B020404" pitchFamily="18" charset="0"/>
              </a:rPr>
            </a:br>
            <a:r>
              <a:rPr lang="en-US" sz="4400" b="1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Cooper Black" panose="0208090404030B020404" pitchFamily="18" charset="0"/>
              </a:rPr>
              <a:t>Singing</a:t>
            </a:r>
            <a:endParaRPr lang="en-US" sz="4400" b="1" dirty="0">
              <a:ln w="15875">
                <a:solidFill>
                  <a:schemeClr val="tx1"/>
                </a:solidFill>
              </a:ln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878" y="888350"/>
            <a:ext cx="2705378" cy="2716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580" y="291757"/>
            <a:ext cx="3010486" cy="647945"/>
          </a:xfrm>
          <a:solidFill>
            <a:srgbClr val="CC9900"/>
          </a:solidFill>
          <a:ln w="25400" cmpd="dbl"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 b="1" kern="700" spc="-50" dirty="0" smtClean="0">
                <a:latin typeface="Lucida Handwriting" panose="03010101010101010101" pitchFamily="66" charset="0"/>
              </a:rPr>
              <a:t>Rev. Karla Cooper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Morning Manna Preacher</a:t>
            </a:r>
            <a:endParaRPr lang="en-US" sz="2000" b="1" kern="700" spc="-5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0564" t="14974" r="9282" b="14872"/>
          <a:stretch/>
        </p:blipFill>
        <p:spPr>
          <a:xfrm>
            <a:off x="4684543" y="1419354"/>
            <a:ext cx="2852972" cy="3002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4406565" y="4088280"/>
            <a:ext cx="3408927" cy="692723"/>
          </a:xfrm>
          <a:prstGeom prst="rect">
            <a:avLst/>
          </a:prstGeom>
          <a:solidFill>
            <a:srgbClr val="CC9900"/>
          </a:solidFill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kern="700" spc="-50" dirty="0" smtClean="0">
                <a:latin typeface="Lucida Handwriting" panose="03010101010101010101" pitchFamily="66" charset="0"/>
              </a:rPr>
              <a:t>Stacie Roberson Mason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/>
              <a:t>PSALMIST</a:t>
            </a:r>
            <a:endParaRPr lang="en-US" sz="2000" b="1" kern="700" spc="-50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36903"/>
          <a:stretch/>
        </p:blipFill>
        <p:spPr>
          <a:xfrm>
            <a:off x="9439421" y="2238112"/>
            <a:ext cx="2920201" cy="4619888"/>
          </a:xfrm>
          <a:prstGeom prst="rect">
            <a:avLst/>
          </a:prstGeom>
          <a:effectLst>
            <a:glow rad="203200">
              <a:srgbClr val="CC9900"/>
            </a:glow>
          </a:effectLst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928734" y="5373951"/>
            <a:ext cx="6935372" cy="544740"/>
          </a:xfrm>
          <a:prstGeom prst="rect">
            <a:avLst/>
          </a:prstGeom>
          <a:noFill/>
          <a:ln w="254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en-US" sz="3600" b="1" kern="700" spc="-50" dirty="0" smtClean="0">
              <a:blipFill dpi="0" rotWithShape="1">
                <a:blip r:embed="rId2">
                  <a:alphaModFix amt="54000"/>
                </a:blip>
                <a:srcRect/>
                <a:tile tx="0" ty="0" sx="100000" sy="100000" flip="none" algn="tl"/>
              </a:blipFill>
              <a:latin typeface="Lucida Handwriting" panose="03010101010101010101" pitchFamily="66" charset="0"/>
            </a:endParaRPr>
          </a:p>
          <a:p>
            <a:pPr>
              <a:spcBef>
                <a:spcPts val="0"/>
              </a:spcBef>
            </a:pPr>
            <a:endParaRPr lang="en-US" sz="2000" b="1" kern="700" spc="-50" dirty="0">
              <a:latin typeface="Lucida Handwriting" panose="03010101010101010101" pitchFamily="66" charset="0"/>
            </a:endParaRPr>
          </a:p>
          <a:p>
            <a:pPr>
              <a:spcBef>
                <a:spcPts val="0"/>
              </a:spcBef>
            </a:pPr>
            <a:r>
              <a:rPr lang="en-US" sz="2000" b="1" kern="700" spc="-50" dirty="0" smtClean="0">
                <a:latin typeface="Lucida Handwriting" panose="03010101010101010101" pitchFamily="66" charset="0"/>
              </a:rPr>
              <a:t>REV. MILA COOPER</a:t>
            </a:r>
          </a:p>
          <a:p>
            <a:pPr>
              <a:spcBef>
                <a:spcPts val="0"/>
              </a:spcBef>
            </a:pPr>
            <a:r>
              <a:rPr lang="en-US" sz="2000" b="1" kern="700" spc="-50" dirty="0" smtClean="0">
                <a:latin typeface="Lucida Handwriting" panose="03010101010101010101" pitchFamily="66" charset="0"/>
              </a:rPr>
              <a:t>WAYMEN AME, DAYTON OH</a:t>
            </a:r>
          </a:p>
        </p:txBody>
      </p:sp>
      <p:sp>
        <p:nvSpPr>
          <p:cNvPr id="17" name="WordArt 3"/>
          <p:cNvSpPr>
            <a:spLocks noChangeArrowheads="1" noChangeShapeType="1" noTextEdit="1"/>
          </p:cNvSpPr>
          <p:nvPr/>
        </p:nvSpPr>
        <p:spPr bwMode="auto">
          <a:xfrm>
            <a:off x="3208483" y="4828710"/>
            <a:ext cx="6230938" cy="11715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 rtl="0">
              <a:buNone/>
            </a:pPr>
            <a:r>
              <a:rPr lang="en-US" sz="3600" b="1" kern="10" spc="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7026" dir="7998880" algn="ctr" rotWithShape="0">
                    <a:srgbClr val="7F7F7F">
                      <a:alpha val="50000"/>
                    </a:srgbClr>
                  </a:outerShdw>
                </a:effectLst>
                <a:latin typeface="AR JULIAN" panose="02000000000000000000" pitchFamily="2" charset="0"/>
              </a:rPr>
              <a:t>Heart &amp; Sole Luncheon</a:t>
            </a:r>
            <a:endParaRPr lang="en-US" sz="3600" b="1" kern="10" spc="0" dirty="0">
              <a:ln w="19050">
                <a:solidFill>
                  <a:srgbClr val="FFFFFF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7026" dir="7998880" algn="ctr" rotWithShape="0">
                  <a:srgbClr val="7F7F7F">
                    <a:alpha val="50000"/>
                  </a:srgbClr>
                </a:outerShdw>
              </a:effectLst>
              <a:latin typeface="AR JULI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1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170">
        <p:dissolve/>
      </p:transition>
    </mc:Choice>
    <mc:Fallback>
      <p:transition spd="slow" advTm="817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93699" y="239895"/>
            <a:ext cx="8098036" cy="2455158"/>
          </a:xfrm>
          <a:blipFill>
            <a:blip r:embed="rId2">
              <a:alphaModFix amt="54000"/>
            </a:blip>
            <a:stretch>
              <a:fillRect/>
            </a:stretch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rmAutofit fontScale="90000"/>
            <a:scene3d>
              <a:camera prst="orthographicFront"/>
              <a:lightRig rig="threePt" dir="t"/>
            </a:scene3d>
            <a:sp3d extrusionH="6350" contourW="38100" prstMaterial="dkEdge">
              <a:extrusionClr>
                <a:srgbClr val="CC9900"/>
              </a:extrusionClr>
            </a:sp3d>
          </a:bodyPr>
          <a:lstStyle/>
          <a:p>
            <a:r>
              <a:rPr lang="en-US" sz="6700" b="1" dirty="0" smtClean="0">
                <a:ln>
                  <a:solidFill>
                    <a:srgbClr val="CC9900"/>
                  </a:solidFill>
                </a:ln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‘UPGRADE’</a:t>
            </a:r>
            <a:r>
              <a:rPr lang="en-US" sz="6700" b="1" dirty="0" smtClean="0">
                <a:ln>
                  <a:solidFill>
                    <a:srgbClr val="CC9900"/>
                  </a:solidFill>
                </a:ln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DEMONSTRATIONS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619" r="30381" b="29497"/>
          <a:stretch/>
        </p:blipFill>
        <p:spPr>
          <a:xfrm>
            <a:off x="476408" y="3432517"/>
            <a:ext cx="1985437" cy="2702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97358" y="6013228"/>
            <a:ext cx="19856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/>
              <a:t> </a:t>
            </a:r>
            <a:r>
              <a:rPr lang="en-US" sz="2200" b="1" dirty="0" err="1" smtClean="0"/>
              <a:t>Tarsula</a:t>
            </a:r>
            <a:r>
              <a:rPr lang="en-US" sz="2200" b="1" dirty="0" smtClean="0"/>
              <a:t> </a:t>
            </a:r>
            <a:r>
              <a:rPr lang="en-US" sz="2200" b="1" dirty="0" smtClean="0"/>
              <a:t>Foste</a:t>
            </a:r>
            <a:r>
              <a:rPr lang="en-US" sz="2200" b="1" dirty="0" smtClean="0"/>
              <a:t>r</a:t>
            </a:r>
          </a:p>
          <a:p>
            <a:pPr algn="ctr"/>
            <a:r>
              <a:rPr lang="en-US" sz="2200" b="1" dirty="0" smtClean="0"/>
              <a:t>Hair </a:t>
            </a:r>
            <a:endParaRPr lang="en-US" sz="2200" b="1" dirty="0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638971" y="6013228"/>
            <a:ext cx="2417070" cy="647945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b="1" kern="700" spc="-50" dirty="0" smtClean="0"/>
              <a:t>Stephanie Green</a:t>
            </a:r>
          </a:p>
          <a:p>
            <a:pPr>
              <a:spcBef>
                <a:spcPts val="0"/>
              </a:spcBef>
            </a:pPr>
            <a:r>
              <a:rPr lang="en-US" b="1" kern="700" spc="-50" dirty="0" smtClean="0"/>
              <a:t>Nails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368" y="3221502"/>
            <a:ext cx="2145928" cy="291322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465791" y="126810"/>
            <a:ext cx="2796720" cy="27967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6222" r="20936"/>
          <a:stretch/>
        </p:blipFill>
        <p:spPr>
          <a:xfrm>
            <a:off x="6453278" y="3179507"/>
            <a:ext cx="2146692" cy="29972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6453278" y="6013227"/>
            <a:ext cx="2417070" cy="647945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b="1" kern="700" spc="-50" dirty="0" smtClean="0"/>
              <a:t>Tamara Sisk</a:t>
            </a:r>
          </a:p>
          <a:p>
            <a:pPr>
              <a:spcBef>
                <a:spcPts val="0"/>
              </a:spcBef>
            </a:pPr>
            <a:r>
              <a:rPr lang="en-US" b="1" kern="700" spc="-50" dirty="0" smtClean="0"/>
              <a:t>Interior Design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1330" y="3432517"/>
            <a:ext cx="2000708" cy="26102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Subtitle 2"/>
          <p:cNvSpPr txBox="1">
            <a:spLocks/>
          </p:cNvSpPr>
          <p:nvPr/>
        </p:nvSpPr>
        <p:spPr>
          <a:xfrm>
            <a:off x="9373060" y="6044013"/>
            <a:ext cx="2417070" cy="647945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b="1" kern="700" spc="-50" dirty="0" smtClean="0"/>
              <a:t>Kristen Brady </a:t>
            </a:r>
          </a:p>
          <a:p>
            <a:pPr>
              <a:spcBef>
                <a:spcPts val="0"/>
              </a:spcBef>
            </a:pPr>
            <a:r>
              <a:rPr lang="en-US" b="1" kern="700" spc="-50" dirty="0" smtClean="0"/>
              <a:t>Skin Care</a:t>
            </a:r>
          </a:p>
        </p:txBody>
      </p:sp>
    </p:spTree>
    <p:extLst>
      <p:ext uri="{BB962C8B-B14F-4D97-AF65-F5344CB8AC3E}">
        <p14:creationId xmlns:p14="http://schemas.microsoft.com/office/powerpoint/2010/main" val="155470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309">
        <p14:glitter pattern="hexagon"/>
      </p:transition>
    </mc:Choice>
    <mc:Fallback>
      <p:transition spd="slow" advTm="43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8813"/>
            <a:ext cx="9181514" cy="1913206"/>
          </a:xfrm>
        </p:spPr>
        <p:txBody>
          <a:bodyPr anchor="t" anchorCtr="0">
            <a:normAutofit/>
          </a:bodyPr>
          <a:lstStyle/>
          <a:p>
            <a:r>
              <a:rPr lang="en-US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+mn-lt"/>
              </a:rPr>
              <a:t>Women’s Restoration ‘18</a:t>
            </a:r>
            <a:br>
              <a:rPr lang="en-US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+mn-lt"/>
              </a:rPr>
            </a:br>
            <a:r>
              <a:rPr lang="en-US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+mn-lt"/>
              </a:rPr>
              <a:t>Conference Coordinators</a:t>
            </a:r>
            <a:endParaRPr lang="en-US" dirty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609" y="2518119"/>
            <a:ext cx="11943471" cy="4133724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l">
              <a:lnSpc>
                <a:spcPct val="160000"/>
              </a:lnSpc>
              <a:spcBef>
                <a:spcPts val="0"/>
              </a:spcBef>
            </a:pPr>
            <a:r>
              <a:rPr lang="en-US" sz="2700" dirty="0" smtClean="0"/>
              <a:t>Missouri Conference, Jean Kendall, </a:t>
            </a:r>
            <a:r>
              <a:rPr lang="en-US" sz="2700" dirty="0" smtClean="0">
                <a:hlinkClick r:id="rId4"/>
              </a:rPr>
              <a:t>jeanmwr@aol.com</a:t>
            </a:r>
            <a:endParaRPr lang="en-US" sz="2700" dirty="0" smtClean="0"/>
          </a:p>
          <a:p>
            <a:pPr algn="l">
              <a:lnSpc>
                <a:spcPct val="160000"/>
              </a:lnSpc>
              <a:spcBef>
                <a:spcPts val="0"/>
              </a:spcBef>
            </a:pPr>
            <a:r>
              <a:rPr lang="en-US" sz="2700" dirty="0" smtClean="0"/>
              <a:t>Midwest Conference, </a:t>
            </a:r>
            <a:r>
              <a:rPr lang="en-US" sz="2700" dirty="0" err="1" smtClean="0"/>
              <a:t>Mikah</a:t>
            </a:r>
            <a:r>
              <a:rPr lang="en-US" sz="2700" dirty="0" smtClean="0"/>
              <a:t> Sampson, </a:t>
            </a:r>
            <a:r>
              <a:rPr lang="en-US" sz="2700" dirty="0" smtClean="0">
                <a:hlinkClick r:id="rId5"/>
              </a:rPr>
              <a:t>midwestrecsec@gmail.com</a:t>
            </a:r>
            <a:endParaRPr lang="en-US" sz="2700" dirty="0" smtClean="0"/>
          </a:p>
          <a:p>
            <a:pPr algn="l">
              <a:lnSpc>
                <a:spcPct val="160000"/>
              </a:lnSpc>
              <a:spcBef>
                <a:spcPts val="0"/>
              </a:spcBef>
            </a:pPr>
            <a:r>
              <a:rPr lang="en-US" sz="2700" dirty="0" smtClean="0"/>
              <a:t>Desert Mountain Conference, Stephanie Townsend, </a:t>
            </a:r>
            <a:r>
              <a:rPr lang="en-US" sz="2700" dirty="0" smtClean="0">
                <a:hlinkClick r:id="rId6"/>
              </a:rPr>
              <a:t>presdmc@aol.com</a:t>
            </a:r>
            <a:endParaRPr lang="en-US" sz="2700" dirty="0" smtClean="0"/>
          </a:p>
          <a:p>
            <a:pPr algn="l">
              <a:lnSpc>
                <a:spcPct val="160000"/>
              </a:lnSpc>
              <a:spcBef>
                <a:spcPts val="0"/>
              </a:spcBef>
            </a:pPr>
            <a:r>
              <a:rPr lang="en-US" sz="2700" dirty="0" smtClean="0"/>
              <a:t>Pacific Northwest Conference, Wanda Griffin, </a:t>
            </a:r>
            <a:r>
              <a:rPr lang="en-US" sz="2700" dirty="0" smtClean="0">
                <a:hlinkClick r:id="rId7"/>
              </a:rPr>
              <a:t>wakemz@aol.com</a:t>
            </a:r>
            <a:endParaRPr lang="en-US" sz="2700" dirty="0" smtClean="0"/>
          </a:p>
          <a:p>
            <a:pPr algn="l">
              <a:lnSpc>
                <a:spcPct val="160000"/>
              </a:lnSpc>
              <a:spcBef>
                <a:spcPts val="0"/>
              </a:spcBef>
            </a:pPr>
            <a:r>
              <a:rPr lang="en-US" sz="2700" dirty="0" smtClean="0"/>
              <a:t>Southern California Conference, Rev. Carolyn </a:t>
            </a:r>
            <a:r>
              <a:rPr lang="en-US" sz="2700" dirty="0" err="1" smtClean="0"/>
              <a:t>Baskn</a:t>
            </a:r>
            <a:r>
              <a:rPr lang="en-US" sz="2700" dirty="0" smtClean="0"/>
              <a:t>-Bell, </a:t>
            </a:r>
            <a:r>
              <a:rPr lang="en-US" sz="2700" dirty="0" smtClean="0">
                <a:hlinkClick r:id="rId8"/>
              </a:rPr>
              <a:t>5thdistrictwim@gmail.com</a:t>
            </a:r>
            <a:endParaRPr lang="en-US" sz="2700" dirty="0" smtClean="0"/>
          </a:p>
          <a:p>
            <a:pPr algn="l">
              <a:lnSpc>
                <a:spcPct val="160000"/>
              </a:lnSpc>
              <a:spcBef>
                <a:spcPts val="0"/>
              </a:spcBef>
            </a:pPr>
            <a:r>
              <a:rPr lang="en-US" sz="2700" dirty="0" smtClean="0"/>
              <a:t>California Conference, Kadijah Brown, </a:t>
            </a:r>
            <a:r>
              <a:rPr lang="en-US" sz="2700" dirty="0" smtClean="0">
                <a:hlinkClick r:id="rId9"/>
              </a:rPr>
              <a:t>kadijahbrown@gmail.com</a:t>
            </a:r>
            <a:r>
              <a:rPr lang="en-US" sz="2700" dirty="0" smtClean="0"/>
              <a:t> </a:t>
            </a:r>
            <a:endParaRPr lang="en-US" sz="2700" dirty="0"/>
          </a:p>
        </p:txBody>
      </p:sp>
      <p:pic>
        <p:nvPicPr>
          <p:cNvPr id="4" name="Tamela Mann  Live   Change M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3426" end="154846.5416"/>
                  <p14:fade in="4000" out="525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03086" y="5606143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91771" y="1838404"/>
            <a:ext cx="10213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n w="3175" cmpd="dbl"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Rev. Ann Champion Shaw – Women’s Retreat Dean, chaplainann@yahoo.com</a:t>
            </a:r>
            <a:endParaRPr lang="en-US" sz="2400" b="1" dirty="0">
              <a:ln w="3175" cmpd="dbl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50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23"/>
    </mc:Choice>
    <mc:Fallback>
      <p:transition spd="slow" advTm="9723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3219" y="0"/>
            <a:ext cx="11938781" cy="1797221"/>
          </a:xfrm>
        </p:spPr>
        <p:txBody>
          <a:bodyPr>
            <a:normAutofit fontScale="90000"/>
          </a:bodyPr>
          <a:lstStyle/>
          <a:p>
            <a:r>
              <a:rPr lang="en-US" sz="5700" b="1" dirty="0" smtClean="0">
                <a:latin typeface="Engravers MT" panose="02090707080505020304" pitchFamily="18" charset="0"/>
              </a:rPr>
              <a:t>The </a:t>
            </a:r>
            <a:r>
              <a:rPr lang="en-US" sz="5700" b="1" dirty="0" smtClean="0">
                <a:latin typeface="Engravers MT" panose="02090707080505020304" pitchFamily="18" charset="0"/>
              </a:rPr>
              <a:t>Epiphany Institute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Women’s Restoration ‘18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9754" y="3517632"/>
            <a:ext cx="9144000" cy="165576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RENAISSANCE PHOENIX GLENDALE HOTEL &amp; SPA</a:t>
            </a:r>
          </a:p>
          <a:p>
            <a:r>
              <a:rPr lang="en-US" sz="3200" b="1" dirty="0" smtClean="0"/>
              <a:t>JULY 18</a:t>
            </a:r>
            <a:r>
              <a:rPr lang="en-US" sz="3200" b="1" baseline="30000" dirty="0" smtClean="0"/>
              <a:t>th</a:t>
            </a:r>
            <a:r>
              <a:rPr lang="en-US" sz="3200" b="1" dirty="0" smtClean="0"/>
              <a:t>-19</a:t>
            </a:r>
            <a:r>
              <a:rPr lang="en-US" sz="3200" b="1" baseline="30000" dirty="0" smtClean="0"/>
              <a:t>th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5042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71"/>
    </mc:Choice>
    <mc:Fallback>
      <p:transition spd="slow" advTm="15571"/>
    </mc:Fallback>
  </mc:AlternateContent>
  <p:timing>
    <p:tnLst>
      <p:par>
        <p:cTn id="1" dur="indefinite" restart="never" nodeType="tmRoot"/>
      </p:par>
    </p:tn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3055</TotalTime>
  <Words>183</Words>
  <Application>Microsoft Office PowerPoint</Application>
  <PresentationFormat>Widescreen</PresentationFormat>
  <Paragraphs>48</Paragraphs>
  <Slides>7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 JULIAN</vt:lpstr>
      <vt:lpstr>Arial</vt:lpstr>
      <vt:lpstr>Calibri</vt:lpstr>
      <vt:lpstr>Calibri Light</vt:lpstr>
      <vt:lpstr>Cooper Black</vt:lpstr>
      <vt:lpstr>Engravers MT</vt:lpstr>
      <vt:lpstr>Lucida Handwriting</vt:lpstr>
      <vt:lpstr>Office Theme</vt:lpstr>
      <vt:lpstr>The Epiphany Institute Women’s Restoration ‘18</vt:lpstr>
      <vt:lpstr>Empowerment  Preacher </vt:lpstr>
      <vt:lpstr>BreakThrough  Presenters </vt:lpstr>
      <vt:lpstr>Powerful Preaching  &amp;  Singing</vt:lpstr>
      <vt:lpstr>‘UPGRADE’  DEMONSTRATIONS </vt:lpstr>
      <vt:lpstr>Women’s Restoration ‘18 Conference Coordinators</vt:lpstr>
      <vt:lpstr>The Epiphany Institute Women’s Restoration ‘18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Season of Epiphany  Women’s Restoration</dc:title>
  <dc:creator>pastorrob3@gmail.com</dc:creator>
  <cp:lastModifiedBy>pastorrob3@gmail.com</cp:lastModifiedBy>
  <cp:revision>52</cp:revision>
  <dcterms:created xsi:type="dcterms:W3CDTF">2018-03-06T10:34:29Z</dcterms:created>
  <dcterms:modified xsi:type="dcterms:W3CDTF">2018-03-08T13:35:19Z</dcterms:modified>
</cp:coreProperties>
</file>